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9" r:id="rId3"/>
    <p:sldId id="270" r:id="rId4"/>
    <p:sldId id="268" r:id="rId5"/>
    <p:sldId id="265" r:id="rId6"/>
    <p:sldId id="266" r:id="rId7"/>
    <p:sldId id="264" r:id="rId8"/>
    <p:sldId id="260" r:id="rId9"/>
    <p:sldId id="272" r:id="rId10"/>
    <p:sldId id="262" r:id="rId11"/>
    <p:sldId id="256" r:id="rId12"/>
    <p:sldId id="261" r:id="rId13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C31-34A7-4C33-804D-3DBC4906A0C7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6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C31-34A7-4C33-804D-3DBC4906A0C7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82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C31-34A7-4C33-804D-3DBC4906A0C7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89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C31-34A7-4C33-804D-3DBC4906A0C7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01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C31-34A7-4C33-804D-3DBC4906A0C7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23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C31-34A7-4C33-804D-3DBC4906A0C7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C31-34A7-4C33-804D-3DBC4906A0C7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67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C31-34A7-4C33-804D-3DBC4906A0C7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88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C31-34A7-4C33-804D-3DBC4906A0C7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89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C31-34A7-4C33-804D-3DBC4906A0C7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75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C31-34A7-4C33-804D-3DBC4906A0C7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75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73C31-34A7-4C33-804D-3DBC4906A0C7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99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azard.yahoo.co.jp/article/20200207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2072471-94E5-45E4-98D1-78D0B4FDC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4" y="0"/>
            <a:ext cx="12192000" cy="685800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D3F2F65-B6A9-4365-A6DB-3F97660DDCA3}"/>
              </a:ext>
            </a:extLst>
          </p:cNvPr>
          <p:cNvSpPr/>
          <p:nvPr/>
        </p:nvSpPr>
        <p:spPr>
          <a:xfrm>
            <a:off x="639793" y="1509626"/>
            <a:ext cx="10912415" cy="51513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0B581E16-2ED8-47A2-B162-2DB6414EE23F}"/>
              </a:ext>
            </a:extLst>
          </p:cNvPr>
          <p:cNvSpPr txBox="1">
            <a:spLocks/>
          </p:cNvSpPr>
          <p:nvPr/>
        </p:nvSpPr>
        <p:spPr>
          <a:xfrm>
            <a:off x="1914113" y="113393"/>
            <a:ext cx="9317107" cy="135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0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新型コロナウイルス感染症（</a:t>
            </a:r>
            <a:r>
              <a:rPr lang="en-US" altLang="ja-JP" sz="40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COVID‐19</a:t>
            </a:r>
            <a:r>
              <a:rPr lang="ja-JP" altLang="en-US" sz="40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4000" dirty="0">
              <a:solidFill>
                <a:schemeClr val="bg1"/>
              </a:solidFill>
              <a:effectLst>
                <a:glow rad="139700">
                  <a:schemeClr val="tx2">
                    <a:lumMod val="75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40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これまでの流れ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0F1F12C-C59F-4380-94D3-11C06641E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2" y="-130126"/>
            <a:ext cx="1300181" cy="13275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FCB8558-92E6-424E-BF70-D3256D202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44" y="1018346"/>
            <a:ext cx="554481" cy="566140"/>
          </a:xfrm>
          <a:prstGeom prst="rect">
            <a:avLst/>
          </a:prstGeo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3D6AEE7-1E28-4CB8-B269-EB6293939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714612"/>
            <a:ext cx="10363201" cy="48880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2019.12	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中国湖北省武漢で始まった。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	WHO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緊急事態宣言（感染者数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7,818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山形県で第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例目の患者発生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　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東京など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都府県に緊急事態宣言発令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16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全国に対象地区を拡大（新規感染者数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580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14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緊急事態宣言解除（新規感染者数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99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東京感染者数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200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人越え（新規感染者数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355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12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　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東京感染者数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日連続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200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人越え（新規感染者数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408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22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　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GO TO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キャンペーン・・・・</a:t>
            </a:r>
            <a:r>
              <a:rPr lang="ja-JP" altLang="en-US" dirty="0">
                <a:solidFill>
                  <a:srgbClr val="00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東京だけ外れました。</a:t>
            </a:r>
            <a:endParaRPr lang="en-US" altLang="ja-JP" dirty="0">
              <a:solidFill>
                <a:srgbClr val="00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084A0CF-3016-43C2-BA72-27B9A523A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248" y="1197392"/>
            <a:ext cx="3119569" cy="233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84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D0717B3-8798-4FA2-ACD6-6DEA2CC30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5672081-905F-4608-8C0D-EC982D69F57D}"/>
              </a:ext>
            </a:extLst>
          </p:cNvPr>
          <p:cNvSpPr/>
          <p:nvPr/>
        </p:nvSpPr>
        <p:spPr>
          <a:xfrm>
            <a:off x="639793" y="1509626"/>
            <a:ext cx="10912415" cy="51513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23CA51B1-FBBF-454D-A91F-5C671379D8AB}"/>
              </a:ext>
            </a:extLst>
          </p:cNvPr>
          <p:cNvSpPr txBox="1">
            <a:spLocks/>
          </p:cNvSpPr>
          <p:nvPr/>
        </p:nvSpPr>
        <p:spPr>
          <a:xfrm>
            <a:off x="2833518" y="-31963"/>
            <a:ext cx="7886700" cy="135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8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コロナウイルスもう一つの問題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E2F85CA-95CB-4710-A528-CDFD6E8E3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82" y="0"/>
            <a:ext cx="1300181" cy="13275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E96FD7D-602D-4DFB-8291-12362FD21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04" y="952186"/>
            <a:ext cx="554481" cy="566140"/>
          </a:xfrm>
          <a:prstGeom prst="rect">
            <a:avLst/>
          </a:prstGeo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3D6AEE7-1E28-4CB8-B269-EB6293939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14" y="2370654"/>
            <a:ext cx="4175659" cy="37680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コロナいじめ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自粛警察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切れやすい高齢者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医療者への偏見</a:t>
            </a:r>
          </a:p>
        </p:txBody>
      </p:sp>
      <p:sp>
        <p:nvSpPr>
          <p:cNvPr id="11" name="コンテンツ プレースホルダー 4">
            <a:extLst>
              <a:ext uri="{FF2B5EF4-FFF2-40B4-BE49-F238E27FC236}">
                <a16:creationId xmlns:a16="http://schemas.microsoft.com/office/drawing/2014/main" id="{BAD6F50F-6368-4F99-A05D-05D11ABF5D64}"/>
              </a:ext>
            </a:extLst>
          </p:cNvPr>
          <p:cNvSpPr txBox="1">
            <a:spLocks/>
          </p:cNvSpPr>
          <p:nvPr/>
        </p:nvSpPr>
        <p:spPr>
          <a:xfrm>
            <a:off x="4770407" y="1737526"/>
            <a:ext cx="6781800" cy="395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sz="32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日本は村社会</a:t>
            </a:r>
            <a:endParaRPr lang="en-US" altLang="ja-JP" sz="3200" dirty="0">
              <a:solidFill>
                <a:srgbClr val="00B05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sz="32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「グループシンクが日本を滅ぼす」</a:t>
            </a:r>
            <a:endParaRPr lang="en-US" altLang="ja-JP" sz="3200" dirty="0">
              <a:solidFill>
                <a:srgbClr val="00B05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sz="32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「横断歩道みんなで渡れば怖くない。」</a:t>
            </a:r>
            <a:endParaRPr lang="en-US" altLang="ja-JP" sz="3200" dirty="0">
              <a:solidFill>
                <a:srgbClr val="00B05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sz="32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「みんなが言ってるぞ。」</a:t>
            </a:r>
            <a:endParaRPr lang="en-US" altLang="ja-JP" sz="3200" dirty="0">
              <a:solidFill>
                <a:srgbClr val="00B05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sz="32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自分でよく考えて、おかしいと思ったら発言する。</a:t>
            </a:r>
            <a:endParaRPr lang="en-US" altLang="ja-JP" sz="3200" dirty="0">
              <a:solidFill>
                <a:srgbClr val="00B05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036B15-D02A-4524-A0B4-3E3FB4239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81" y="4994694"/>
            <a:ext cx="2195369" cy="196182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1048B71-94AB-4A7D-AB59-1FA1A84EFA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71" y="5188032"/>
            <a:ext cx="997328" cy="74799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832D56D-6D4E-422D-B18C-E50C3DF76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5532" y="5227608"/>
            <a:ext cx="997328" cy="74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99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F768E34-1B77-4967-A9A2-DCB6674A4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5A0CCA8-CC1C-43C1-A53B-5321E27A6416}"/>
              </a:ext>
            </a:extLst>
          </p:cNvPr>
          <p:cNvSpPr/>
          <p:nvPr/>
        </p:nvSpPr>
        <p:spPr>
          <a:xfrm>
            <a:off x="639793" y="1472529"/>
            <a:ext cx="10991000" cy="51884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8B7541B9-A17A-4669-8364-5BA182A9CAD9}"/>
              </a:ext>
            </a:extLst>
          </p:cNvPr>
          <p:cNvSpPr txBox="1">
            <a:spLocks/>
          </p:cNvSpPr>
          <p:nvPr/>
        </p:nvSpPr>
        <p:spPr>
          <a:xfrm>
            <a:off x="2152650" y="113393"/>
            <a:ext cx="8820150" cy="135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8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矢吹病院・クリニックの感染対策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E3BB5FB-6889-4302-A6B8-27C7EC0B8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2" y="13991"/>
            <a:ext cx="1300181" cy="13275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D0E12C8-BA4C-4485-ABA7-B376A3D5F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14" y="966177"/>
            <a:ext cx="554481" cy="566140"/>
          </a:xfrm>
          <a:prstGeom prst="rect">
            <a:avLst/>
          </a:prstGeo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3D6AEE7-1E28-4CB8-B269-EB6293939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584" y="1738632"/>
            <a:ext cx="9210260" cy="5119368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職員の体調管理の徹底（体温測定など）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solidFill>
                  <a:schemeClr val="bg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患者の面会制限、外部業者との面談制限</a:t>
            </a:r>
            <a:endParaRPr lang="en-US" altLang="ja-JP" dirty="0">
              <a:solidFill>
                <a:schemeClr val="bg1">
                  <a:lumMod val="7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毎週感染対策委員会を招集し情報を共有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多人数でのイベントの自粛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館内清掃：塩素系消毒剤でドアノブ、洗面周辺、エレベータボタンなどの消毒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換気の徹底、一部ビニールシートの設置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透析室：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回ごとに透析機器を塩素系消毒剤で清拭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u="sng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日頃から標準的感染防御対策を行っています。</a:t>
            </a:r>
            <a:endParaRPr lang="en-US" altLang="ja-JP" u="sng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5EC76E5-B4D0-4CF7-A924-1F904BCAF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13" y="4436511"/>
            <a:ext cx="2373794" cy="20346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01C981-893B-4812-802E-70723E6C8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95" y="1738632"/>
            <a:ext cx="1781202" cy="173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37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D69C4A7-0273-4C48-A655-918282C04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62E842F-17AF-4743-8F16-233D8656C324}"/>
              </a:ext>
            </a:extLst>
          </p:cNvPr>
          <p:cNvSpPr/>
          <p:nvPr/>
        </p:nvSpPr>
        <p:spPr>
          <a:xfrm>
            <a:off x="639793" y="1509626"/>
            <a:ext cx="10912415" cy="51513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FADB5C88-52C9-49B2-9E4D-76F996114008}"/>
              </a:ext>
            </a:extLst>
          </p:cNvPr>
          <p:cNvSpPr txBox="1">
            <a:spLocks/>
          </p:cNvSpPr>
          <p:nvPr/>
        </p:nvSpPr>
        <p:spPr>
          <a:xfrm>
            <a:off x="2152650" y="113393"/>
            <a:ext cx="8266994" cy="135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8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みんなで協力して乗り切ろう！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FA14312-2B4B-4EB2-934D-1AA195D1C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2" y="39810"/>
            <a:ext cx="1300181" cy="13275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29C25ED-FCB3-40DE-912D-EBF111330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14" y="991996"/>
            <a:ext cx="554481" cy="566140"/>
          </a:xfrm>
          <a:prstGeom prst="rect">
            <a:avLst/>
          </a:prstGeo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3D6AEE7-1E28-4CB8-B269-EB6293939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307" y="1948886"/>
            <a:ext cx="9707342" cy="413292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私たちもできる最善の努力をいたします。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病院の努力だけでは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COVID-19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感染から透析室を守ることはできません。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むしろ、皆さんの個人個人の、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日常の予防対策が重要です。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sz="36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おいしいもの食べて、良い透析して、</a:t>
            </a:r>
            <a:endParaRPr lang="en-US" altLang="ja-JP" sz="3600" dirty="0">
              <a:solidFill>
                <a:srgbClr val="00B05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ja-JP" altLang="en-US" sz="36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運動して体力つけておきましょう。</a:t>
            </a:r>
            <a:endParaRPr lang="en-US" altLang="ja-JP" sz="3600" dirty="0">
              <a:solidFill>
                <a:srgbClr val="00B05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76001C9-9CBB-4F6D-BBA0-57742A599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25" y="3560686"/>
            <a:ext cx="3142754" cy="29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8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2072471-94E5-45E4-98D1-78D0B4FDC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45347860-9C3A-4A63-9769-1FD5EDA90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5" y="1528342"/>
            <a:ext cx="6249120" cy="496439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0F1F12C-C59F-4380-94D3-11C06641E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2" y="-130126"/>
            <a:ext cx="1300181" cy="13275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FCB8558-92E6-424E-BF70-D3256D202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44" y="1018346"/>
            <a:ext cx="554481" cy="566140"/>
          </a:xfrm>
          <a:prstGeom prst="rect">
            <a:avLst/>
          </a:prstGeom>
        </p:spPr>
      </p:pic>
      <p:sp>
        <p:nvSpPr>
          <p:cNvPr id="23" name="タイトル 22">
            <a:extLst>
              <a:ext uri="{FF2B5EF4-FFF2-40B4-BE49-F238E27FC236}">
                <a16:creationId xmlns:a16="http://schemas.microsoft.com/office/drawing/2014/main" id="{ACAABC55-F003-4DDD-B899-D529B866E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222" y="250031"/>
            <a:ext cx="7507156" cy="511969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20000"/>
              </a:lnSpc>
              <a:spcBef>
                <a:spcPts val="0"/>
              </a:spcBef>
            </a:pPr>
            <a:r>
              <a:rPr kumimoji="0" lang="ja-JP" altLang="en-US" sz="4800" dirty="0">
                <a:solidFill>
                  <a:prstClr val="white"/>
                </a:solidFill>
                <a:effectLst>
                  <a:glow rad="139700">
                    <a:srgbClr val="44546A">
                      <a:lumMod val="75000"/>
                    </a:srgb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世界の感染者数の推移</a:t>
            </a:r>
            <a:endParaRPr lang="ja-JP" altLang="en-US" dirty="0"/>
          </a:p>
        </p:txBody>
      </p:sp>
      <p:sp>
        <p:nvSpPr>
          <p:cNvPr id="25" name="コンテンツ プレースホルダー 24">
            <a:extLst>
              <a:ext uri="{FF2B5EF4-FFF2-40B4-BE49-F238E27FC236}">
                <a16:creationId xmlns:a16="http://schemas.microsoft.com/office/drawing/2014/main" id="{2565CBAC-DE61-48DC-93DA-72C267FC1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9240" y="1516459"/>
            <a:ext cx="5735345" cy="496451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altLang="ja-JP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2020.07.12</a:t>
            </a:r>
            <a:r>
              <a:rPr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付け</a:t>
            </a:r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tabLst>
                <a:tab pos="5297488" algn="r"/>
              </a:tabLst>
            </a:pPr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累積感染者</a:t>
            </a:r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	13,378,853</a:t>
            </a:r>
          </a:p>
          <a:p>
            <a:pPr>
              <a:tabLst>
                <a:tab pos="5297488" algn="r"/>
              </a:tabLst>
            </a:pPr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累積死亡者</a:t>
            </a:r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	580,045</a:t>
            </a:r>
          </a:p>
          <a:p>
            <a:pPr>
              <a:tabLst>
                <a:tab pos="5297488" algn="r"/>
              </a:tabLst>
            </a:pPr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死亡率</a:t>
            </a:r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	4.33%</a:t>
            </a:r>
          </a:p>
          <a:p>
            <a:pPr>
              <a:tabLst>
                <a:tab pos="4033838" algn="r"/>
                <a:tab pos="5470525" algn="r"/>
              </a:tabLst>
            </a:pPr>
            <a:r>
              <a:rPr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米国（感染</a:t>
            </a:r>
            <a:r>
              <a:rPr lang="en-US" altLang="ja-JP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/</a:t>
            </a:r>
            <a:r>
              <a:rPr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死亡）</a:t>
            </a:r>
            <a:r>
              <a:rPr lang="en-US" altLang="ja-JP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	3,405,494 	(135,807)</a:t>
            </a:r>
          </a:p>
          <a:p>
            <a:pPr>
              <a:tabLst>
                <a:tab pos="4033838" algn="r"/>
                <a:tab pos="5470525" algn="r"/>
              </a:tabLst>
            </a:pPr>
            <a:r>
              <a:rPr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ブラジル</a:t>
            </a:r>
            <a:r>
              <a:rPr lang="en-US" altLang="ja-JP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	1,926,824	(74,133)</a:t>
            </a:r>
          </a:p>
          <a:p>
            <a:pPr>
              <a:tabLst>
                <a:tab pos="4033838" algn="r"/>
                <a:tab pos="5470525" algn="r"/>
              </a:tabLst>
            </a:pPr>
            <a:r>
              <a:rPr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イギリス</a:t>
            </a:r>
            <a:r>
              <a:rPr lang="en-US" altLang="ja-JP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	291,915	(45,053)</a:t>
            </a:r>
          </a:p>
          <a:p>
            <a:pPr>
              <a:tabLst>
                <a:tab pos="4035425" algn="r"/>
                <a:tab pos="5387975" algn="r"/>
              </a:tabLst>
            </a:pPr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tabLst>
                <a:tab pos="4035425" algn="r"/>
                <a:tab pos="5387975" algn="r"/>
              </a:tabLst>
            </a:pPr>
            <a:r>
              <a:rPr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インド</a:t>
            </a:r>
            <a:r>
              <a:rPr lang="en-US" altLang="ja-JP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	968,876	(24,915)</a:t>
            </a:r>
          </a:p>
          <a:p>
            <a:pPr>
              <a:tabLst>
                <a:tab pos="4035425" algn="r"/>
                <a:tab pos="5387975" algn="r"/>
              </a:tabLst>
            </a:pPr>
            <a:r>
              <a:rPr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日本</a:t>
            </a:r>
            <a:r>
              <a:rPr lang="en-US" altLang="ja-JP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	22,890	(985)</a:t>
            </a:r>
            <a:endParaRPr lang="ja-JP" altLang="en-US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C26BAED-913B-4C25-8595-DAD8B3AA2697}"/>
              </a:ext>
            </a:extLst>
          </p:cNvPr>
          <p:cNvSpPr txBox="1"/>
          <p:nvPr/>
        </p:nvSpPr>
        <p:spPr>
          <a:xfrm>
            <a:off x="8439150" y="6488668"/>
            <a:ext cx="3695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WHO: COVID-19 Situation Report 178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7C54001-AA06-4ACB-83A5-97FE2CE82BB3}"/>
              </a:ext>
            </a:extLst>
          </p:cNvPr>
          <p:cNvSpPr txBox="1"/>
          <p:nvPr/>
        </p:nvSpPr>
        <p:spPr>
          <a:xfrm>
            <a:off x="4992967" y="2509826"/>
            <a:ext cx="159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米国・南米で急増中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F5CA42D-575A-4F7D-B60B-A8BE6BE2F0C0}"/>
              </a:ext>
            </a:extLst>
          </p:cNvPr>
          <p:cNvSpPr txBox="1"/>
          <p:nvPr/>
        </p:nvSpPr>
        <p:spPr>
          <a:xfrm>
            <a:off x="4992967" y="4842427"/>
            <a:ext cx="159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南・東アジアでも増加中</a:t>
            </a:r>
          </a:p>
        </p:txBody>
      </p:sp>
    </p:spTree>
    <p:extLst>
      <p:ext uri="{BB962C8B-B14F-4D97-AF65-F5344CB8AC3E}">
        <p14:creationId xmlns:p14="http://schemas.microsoft.com/office/powerpoint/2010/main" val="313492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2072471-94E5-45E4-98D1-78D0B4FDC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96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0904BDD-4F38-4CD7-8C18-F2C9A2952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15" y="1339963"/>
            <a:ext cx="10039723" cy="51269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タイトル 3">
            <a:extLst>
              <a:ext uri="{FF2B5EF4-FFF2-40B4-BE49-F238E27FC236}">
                <a16:creationId xmlns:a16="http://schemas.microsoft.com/office/drawing/2014/main" id="{0B581E16-2ED8-47A2-B162-2DB6414EE23F}"/>
              </a:ext>
            </a:extLst>
          </p:cNvPr>
          <p:cNvSpPr txBox="1">
            <a:spLocks/>
          </p:cNvSpPr>
          <p:nvPr/>
        </p:nvSpPr>
        <p:spPr>
          <a:xfrm>
            <a:off x="1676524" y="116975"/>
            <a:ext cx="9317107" cy="135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8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全国の新規感染者数の推移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0F1F12C-C59F-4380-94D3-11C06641E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2" y="-130126"/>
            <a:ext cx="1300181" cy="13275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FCB8558-92E6-424E-BF70-D3256D202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44" y="1018346"/>
            <a:ext cx="554481" cy="56614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2A2FFD-C3F5-4A85-823D-390514E40DF5}"/>
              </a:ext>
            </a:extLst>
          </p:cNvPr>
          <p:cNvSpPr txBox="1"/>
          <p:nvPr/>
        </p:nvSpPr>
        <p:spPr>
          <a:xfrm>
            <a:off x="7226300" y="6463072"/>
            <a:ext cx="437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https://hazard.yahoo.co.jp/article/20200207</a:t>
            </a:r>
            <a:endParaRPr kumimoji="1" lang="ja-JP" altLang="en-US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B72D9BC-872A-4903-B596-6E6A17D07270}"/>
              </a:ext>
            </a:extLst>
          </p:cNvPr>
          <p:cNvCxnSpPr/>
          <p:nvPr/>
        </p:nvCxnSpPr>
        <p:spPr>
          <a:xfrm>
            <a:off x="4151544" y="2466975"/>
            <a:ext cx="276225" cy="4476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A8D8382-2109-428E-A160-A87C632B8384}"/>
              </a:ext>
            </a:extLst>
          </p:cNvPr>
          <p:cNvSpPr txBox="1"/>
          <p:nvPr/>
        </p:nvSpPr>
        <p:spPr>
          <a:xfrm>
            <a:off x="2718854" y="2095500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4/7</a:t>
            </a:r>
            <a:r>
              <a:rPr kumimoji="1" lang="ja-JP" altLang="en-US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kumimoji="1" lang="en-US" altLang="ja-JP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kumimoji="1" lang="ja-JP" altLang="en-US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都府県</a:t>
            </a:r>
            <a:endParaRPr kumimoji="1" lang="en-US" altLang="ja-JP" sz="1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緊急事態宣言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851157B-B9D3-4A62-9C72-AA31070D52EB}"/>
              </a:ext>
            </a:extLst>
          </p:cNvPr>
          <p:cNvCxnSpPr>
            <a:cxnSpLocks/>
          </p:cNvCxnSpPr>
          <p:nvPr/>
        </p:nvCxnSpPr>
        <p:spPr>
          <a:xfrm flipH="1">
            <a:off x="4989989" y="1900204"/>
            <a:ext cx="218424" cy="7191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CC70975-468C-476F-968A-31E6955EC1D2}"/>
              </a:ext>
            </a:extLst>
          </p:cNvPr>
          <p:cNvSpPr txBox="1"/>
          <p:nvPr/>
        </p:nvSpPr>
        <p:spPr>
          <a:xfrm>
            <a:off x="5975275" y="4253188"/>
            <a:ext cx="2129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5/14 </a:t>
            </a:r>
            <a:r>
              <a:rPr kumimoji="1" lang="ja-JP" altLang="en-US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緊急事態宣言解除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7D6DE39-3575-4AF6-916F-79EB85D6F899}"/>
              </a:ext>
            </a:extLst>
          </p:cNvPr>
          <p:cNvCxnSpPr>
            <a:cxnSpLocks/>
          </p:cNvCxnSpPr>
          <p:nvPr/>
        </p:nvCxnSpPr>
        <p:spPr>
          <a:xfrm>
            <a:off x="6870494" y="4495800"/>
            <a:ext cx="0" cy="5810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BC7530A-F36A-4215-AE88-E80FE809444C}"/>
              </a:ext>
            </a:extLst>
          </p:cNvPr>
          <p:cNvSpPr txBox="1"/>
          <p:nvPr/>
        </p:nvSpPr>
        <p:spPr>
          <a:xfrm>
            <a:off x="4430512" y="140884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4/16 </a:t>
            </a:r>
            <a:r>
              <a:rPr kumimoji="1" lang="ja-JP" altLang="en-US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全国</a:t>
            </a:r>
            <a:endParaRPr kumimoji="1" lang="en-US" altLang="ja-JP" sz="1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緊急事態宣言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CB821F8-30BA-4179-80F8-8245EB9F45E9}"/>
              </a:ext>
            </a:extLst>
          </p:cNvPr>
          <p:cNvSpPr txBox="1"/>
          <p:nvPr/>
        </p:nvSpPr>
        <p:spPr>
          <a:xfrm>
            <a:off x="8526495" y="4407076"/>
            <a:ext cx="1770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6/19 </a:t>
            </a:r>
            <a:r>
              <a:rPr kumimoji="1" lang="ja-JP" altLang="en-US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移動制限解除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7A721030-AA4D-4063-90E9-87A604C7AA9B}"/>
              </a:ext>
            </a:extLst>
          </p:cNvPr>
          <p:cNvCxnSpPr>
            <a:cxnSpLocks/>
          </p:cNvCxnSpPr>
          <p:nvPr/>
        </p:nvCxnSpPr>
        <p:spPr>
          <a:xfrm>
            <a:off x="9329303" y="4695825"/>
            <a:ext cx="0" cy="5810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18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2072471-94E5-45E4-98D1-78D0B4FDC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28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77C7FFD-6E53-4832-8DE7-F2E94D9C7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2" y="1232248"/>
            <a:ext cx="10975309" cy="54876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タイトル 3">
            <a:extLst>
              <a:ext uri="{FF2B5EF4-FFF2-40B4-BE49-F238E27FC236}">
                <a16:creationId xmlns:a16="http://schemas.microsoft.com/office/drawing/2014/main" id="{0B581E16-2ED8-47A2-B162-2DB6414EE23F}"/>
              </a:ext>
            </a:extLst>
          </p:cNvPr>
          <p:cNvSpPr txBox="1">
            <a:spLocks/>
          </p:cNvSpPr>
          <p:nvPr/>
        </p:nvSpPr>
        <p:spPr>
          <a:xfrm>
            <a:off x="1404872" y="17428"/>
            <a:ext cx="9317107" cy="135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山形県の新規患者発生数の推移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0F1F12C-C59F-4380-94D3-11C06641E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2" y="-130126"/>
            <a:ext cx="1300181" cy="13275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FCB8558-92E6-424E-BF70-D3256D202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44" y="1018346"/>
            <a:ext cx="554481" cy="56614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587EFA0-B202-4BF4-9E75-0CDB278D9009}"/>
              </a:ext>
            </a:extLst>
          </p:cNvPr>
          <p:cNvSpPr txBox="1"/>
          <p:nvPr/>
        </p:nvSpPr>
        <p:spPr>
          <a:xfrm>
            <a:off x="6607629" y="5102532"/>
            <a:ext cx="342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0000FF"/>
                </a:solidFill>
              </a:rPr>
              <a:t>60</a:t>
            </a:r>
            <a:r>
              <a:rPr kumimoji="1" lang="ja-JP" altLang="en-US" sz="2800" b="1" dirty="0">
                <a:solidFill>
                  <a:srgbClr val="0000FF"/>
                </a:solidFill>
              </a:rPr>
              <a:t>日間患者発生ゼロ</a:t>
            </a:r>
          </a:p>
        </p:txBody>
      </p:sp>
    </p:spTree>
    <p:extLst>
      <p:ext uri="{BB962C8B-B14F-4D97-AF65-F5344CB8AC3E}">
        <p14:creationId xmlns:p14="http://schemas.microsoft.com/office/powerpoint/2010/main" val="274208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2072471-94E5-45E4-98D1-78D0B4FDC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D3F2F65-B6A9-4365-A6DB-3F97660DDCA3}"/>
              </a:ext>
            </a:extLst>
          </p:cNvPr>
          <p:cNvSpPr/>
          <p:nvPr/>
        </p:nvSpPr>
        <p:spPr>
          <a:xfrm>
            <a:off x="361312" y="1577322"/>
            <a:ext cx="10912415" cy="51513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0B581E16-2ED8-47A2-B162-2DB6414EE23F}"/>
              </a:ext>
            </a:extLst>
          </p:cNvPr>
          <p:cNvSpPr txBox="1">
            <a:spLocks/>
          </p:cNvSpPr>
          <p:nvPr/>
        </p:nvSpPr>
        <p:spPr>
          <a:xfrm>
            <a:off x="1914113" y="113393"/>
            <a:ext cx="9317107" cy="135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0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透析患者と</a:t>
            </a:r>
            <a:r>
              <a:rPr lang="en-US" altLang="ja-JP" sz="40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COVID‐19</a:t>
            </a:r>
            <a:r>
              <a:rPr lang="ja-JP" altLang="en-US" sz="40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最新情報</a:t>
            </a:r>
            <a:endParaRPr lang="en-US" altLang="ja-JP" sz="4000" dirty="0">
              <a:solidFill>
                <a:schemeClr val="bg1"/>
              </a:solidFill>
              <a:effectLst>
                <a:glow rad="139700">
                  <a:schemeClr val="tx2">
                    <a:lumMod val="75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en-US" altLang="ja-JP" sz="40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2020.07.10</a:t>
            </a:r>
            <a:r>
              <a:rPr lang="ja-JP" altLang="en-US" sz="40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現在（第</a:t>
            </a:r>
            <a:r>
              <a:rPr lang="en-US" altLang="ja-JP" sz="40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lang="ja-JP" altLang="en-US" sz="40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報）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0F1F12C-C59F-4380-94D3-11C06641E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2" y="-130126"/>
            <a:ext cx="1300181" cy="13275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FCB8558-92E6-424E-BF70-D3256D202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44" y="1018346"/>
            <a:ext cx="554481" cy="566140"/>
          </a:xfrm>
          <a:prstGeom prst="rect">
            <a:avLst/>
          </a:prstGeo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3D6AEE7-1E28-4CB8-B269-EB6293939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374" y="3187700"/>
            <a:ext cx="4626301" cy="32948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酸素投与</a:t>
            </a:r>
            <a:endParaRPr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4305300" algn="r"/>
              </a:tabLst>
            </a:pP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酸素必要　</a:t>
            </a:r>
            <a:r>
              <a:rPr lang="en-US" altLang="ja-JP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40.8%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4305300" algn="r"/>
              </a:tabLst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人工呼吸器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15.8%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4305300" algn="r"/>
              </a:tabLst>
            </a:pP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ECMO	2.5%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4305300" algn="r"/>
              </a:tabLst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治療薬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4305300" algn="r"/>
              </a:tabLst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アビガン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40.0%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4305300" algn="r"/>
              </a:tabLst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オルベスコ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22.5%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4305300" algn="r"/>
              </a:tabLst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プラケニル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10.8%</a:t>
            </a:r>
          </a:p>
        </p:txBody>
      </p:sp>
      <p:sp>
        <p:nvSpPr>
          <p:cNvPr id="11" name="コンテンツ プレースホルダー 4">
            <a:extLst>
              <a:ext uri="{FF2B5EF4-FFF2-40B4-BE49-F238E27FC236}">
                <a16:creationId xmlns:a16="http://schemas.microsoft.com/office/drawing/2014/main" id="{3241C59D-F51F-401A-AF80-5B355916E1AB}"/>
              </a:ext>
            </a:extLst>
          </p:cNvPr>
          <p:cNvSpPr txBox="1">
            <a:spLocks/>
          </p:cNvSpPr>
          <p:nvPr/>
        </p:nvSpPr>
        <p:spPr>
          <a:xfrm>
            <a:off x="1063299" y="1928563"/>
            <a:ext cx="6683702" cy="488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全国での感染者数　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120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死亡者数　　　　　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22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人（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死亡率</a:t>
            </a:r>
            <a:r>
              <a:rPr lang="en-US" altLang="ja-JP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18.3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転帰不明者数　　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48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症状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4305300" algn="r"/>
              </a:tabLst>
            </a:pP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37.5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度以上の発熱　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82.5%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4305300" algn="r"/>
              </a:tabLst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咳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50.0%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4305300" algn="r"/>
              </a:tabLst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咽頭痛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18.3%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4305300" algn="r"/>
              </a:tabLst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肺炎像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4305300" algn="r"/>
              </a:tabLst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胸部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X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線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50.0%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4305300" algn="r"/>
              </a:tabLst>
            </a:pP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CT	63.3%</a:t>
            </a:r>
          </a:p>
        </p:txBody>
      </p:sp>
    </p:spTree>
    <p:extLst>
      <p:ext uri="{BB962C8B-B14F-4D97-AF65-F5344CB8AC3E}">
        <p14:creationId xmlns:p14="http://schemas.microsoft.com/office/powerpoint/2010/main" val="231110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2072471-94E5-45E4-98D1-78D0B4FDC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D3F2F65-B6A9-4365-A6DB-3F97660DDCA3}"/>
              </a:ext>
            </a:extLst>
          </p:cNvPr>
          <p:cNvSpPr/>
          <p:nvPr/>
        </p:nvSpPr>
        <p:spPr>
          <a:xfrm>
            <a:off x="639793" y="1509626"/>
            <a:ext cx="10912415" cy="51513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0B581E16-2ED8-47A2-B162-2DB6414EE23F}"/>
              </a:ext>
            </a:extLst>
          </p:cNvPr>
          <p:cNvSpPr txBox="1">
            <a:spLocks/>
          </p:cNvSpPr>
          <p:nvPr/>
        </p:nvSpPr>
        <p:spPr>
          <a:xfrm>
            <a:off x="1914113" y="113393"/>
            <a:ext cx="9317107" cy="135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0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透析患者はやはり重症化しやすい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0F1F12C-C59F-4380-94D3-11C06641E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3" y="0"/>
            <a:ext cx="1300181" cy="13275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FCB8558-92E6-424E-BF70-D3256D202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44" y="1018346"/>
            <a:ext cx="554481" cy="566140"/>
          </a:xfrm>
          <a:prstGeom prst="rect">
            <a:avLst/>
          </a:prstGeo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3D6AEE7-1E28-4CB8-B269-EB6293939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698" y="1704624"/>
            <a:ext cx="8804603" cy="488808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重症化リスク：高齢者、高血圧、糖尿病、肺疾患、喫煙？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これまでの報告では、特別透析患者が重症化しやすいということはないらしい。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透析患者にもつかえる薬も報告されている。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しかし</a:t>
            </a:r>
            <a:r>
              <a:rPr lang="en-US" altLang="ja-JP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…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透析患者は慢性的に肺うっ血状態にあり、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COVID-19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は間質性肺炎を起こすので、重症化リスクが高い。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透析と人工呼吸器を一緒に行える医療機関は、ものすごく少ないです。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270D3FA-7CDD-4EBA-BA02-2F56D5C6AD1E}"/>
              </a:ext>
            </a:extLst>
          </p:cNvPr>
          <p:cNvGrpSpPr/>
          <p:nvPr/>
        </p:nvGrpSpPr>
        <p:grpSpPr>
          <a:xfrm>
            <a:off x="1440611" y="2173857"/>
            <a:ext cx="9310778" cy="1035169"/>
            <a:chOff x="1440611" y="2173857"/>
            <a:chExt cx="9310778" cy="1035169"/>
          </a:xfrm>
        </p:grpSpPr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5C8466E6-70BC-48E7-9D6C-D08A4E06112B}"/>
                </a:ext>
              </a:extLst>
            </p:cNvPr>
            <p:cNvCxnSpPr/>
            <p:nvPr/>
          </p:nvCxnSpPr>
          <p:spPr>
            <a:xfrm>
              <a:off x="1440611" y="2173857"/>
              <a:ext cx="9299276" cy="10351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B128CC90-E5DC-406C-A2A0-172D319A14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0611" y="2248717"/>
              <a:ext cx="9310778" cy="96030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667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図 133">
            <a:extLst>
              <a:ext uri="{FF2B5EF4-FFF2-40B4-BE49-F238E27FC236}">
                <a16:creationId xmlns:a16="http://schemas.microsoft.com/office/drawing/2014/main" id="{34969607-38F9-4CA5-A5A4-70AA4D66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5" name="四角形: 角を丸くする 134">
            <a:extLst>
              <a:ext uri="{FF2B5EF4-FFF2-40B4-BE49-F238E27FC236}">
                <a16:creationId xmlns:a16="http://schemas.microsoft.com/office/drawing/2014/main" id="{8D3758CC-66AF-4CF1-A39B-C76EA7FD08CF}"/>
              </a:ext>
            </a:extLst>
          </p:cNvPr>
          <p:cNvSpPr/>
          <p:nvPr/>
        </p:nvSpPr>
        <p:spPr>
          <a:xfrm>
            <a:off x="639793" y="922370"/>
            <a:ext cx="10912415" cy="59285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1" name="図 160">
            <a:extLst>
              <a:ext uri="{FF2B5EF4-FFF2-40B4-BE49-F238E27FC236}">
                <a16:creationId xmlns:a16="http://schemas.microsoft.com/office/drawing/2014/main" id="{F3E8932D-71CE-4AA0-A205-9A635BBCE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55" y="9497"/>
            <a:ext cx="911270" cy="930430"/>
          </a:xfrm>
          <a:prstGeom prst="rect">
            <a:avLst/>
          </a:prstGeom>
        </p:spPr>
      </p:pic>
      <p:pic>
        <p:nvPicPr>
          <p:cNvPr id="162" name="図 161">
            <a:extLst>
              <a:ext uri="{FF2B5EF4-FFF2-40B4-BE49-F238E27FC236}">
                <a16:creationId xmlns:a16="http://schemas.microsoft.com/office/drawing/2014/main" id="{FCAA5740-A664-4214-B01E-60FE48C8D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89" y="424027"/>
            <a:ext cx="489186" cy="499472"/>
          </a:xfrm>
          <a:prstGeom prst="rect">
            <a:avLst/>
          </a:prstGeom>
        </p:spPr>
      </p:pic>
      <p:sp>
        <p:nvSpPr>
          <p:cNvPr id="124" name="タイトル 3">
            <a:extLst>
              <a:ext uri="{FF2B5EF4-FFF2-40B4-BE49-F238E27FC236}">
                <a16:creationId xmlns:a16="http://schemas.microsoft.com/office/drawing/2014/main" id="{41F6B8DF-268A-4A6F-92E2-D05C83912DB7}"/>
              </a:ext>
            </a:extLst>
          </p:cNvPr>
          <p:cNvSpPr txBox="1">
            <a:spLocks/>
          </p:cNvSpPr>
          <p:nvPr/>
        </p:nvSpPr>
        <p:spPr>
          <a:xfrm>
            <a:off x="2152650" y="-154960"/>
            <a:ext cx="7886700" cy="135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0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間質性肺炎とは何か？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1A1151A-A30E-4353-BCBD-290EA15BA569}"/>
              </a:ext>
            </a:extLst>
          </p:cNvPr>
          <p:cNvGrpSpPr/>
          <p:nvPr/>
        </p:nvGrpSpPr>
        <p:grpSpPr>
          <a:xfrm>
            <a:off x="1831294" y="939927"/>
            <a:ext cx="8958803" cy="5791728"/>
            <a:chOff x="1831294" y="1089012"/>
            <a:chExt cx="8958803" cy="5791728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3D9F4F3E-02FE-4BFC-A2BB-2495E0A6E187}"/>
                </a:ext>
              </a:extLst>
            </p:cNvPr>
            <p:cNvSpPr/>
            <p:nvPr/>
          </p:nvSpPr>
          <p:spPr>
            <a:xfrm>
              <a:off x="3658803" y="2323406"/>
              <a:ext cx="81114" cy="14799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C367E0A0-A32E-45BC-A7AE-1E09D5918569}"/>
                </a:ext>
              </a:extLst>
            </p:cNvPr>
            <p:cNvCxnSpPr>
              <a:cxnSpLocks/>
            </p:cNvCxnSpPr>
            <p:nvPr/>
          </p:nvCxnSpPr>
          <p:spPr>
            <a:xfrm>
              <a:off x="5899931" y="1089012"/>
              <a:ext cx="0" cy="57037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31AB2D0-E5F7-4213-947C-96F875237BFD}"/>
                </a:ext>
              </a:extLst>
            </p:cNvPr>
            <p:cNvSpPr txBox="1"/>
            <p:nvPr/>
          </p:nvSpPr>
          <p:spPr>
            <a:xfrm>
              <a:off x="3067189" y="1162416"/>
              <a:ext cx="1415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/>
                <a:t>透析治療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ED4DAD2-D8E1-4AFF-8A0F-42649D284ABC}"/>
                </a:ext>
              </a:extLst>
            </p:cNvPr>
            <p:cNvSpPr txBox="1"/>
            <p:nvPr/>
          </p:nvSpPr>
          <p:spPr>
            <a:xfrm>
              <a:off x="7272969" y="1176307"/>
              <a:ext cx="2339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/>
                <a:t>肺（ガス交換）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3867886-80DD-4408-A160-D7C00A21056E}"/>
                </a:ext>
              </a:extLst>
            </p:cNvPr>
            <p:cNvSpPr txBox="1"/>
            <p:nvPr/>
          </p:nvSpPr>
          <p:spPr>
            <a:xfrm>
              <a:off x="3241348" y="1832606"/>
              <a:ext cx="954107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/>
                <a:t>透析膜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4DB5C831-04A4-480A-8A85-4F119DB0502A}"/>
                </a:ext>
              </a:extLst>
            </p:cNvPr>
            <p:cNvSpPr txBox="1"/>
            <p:nvPr/>
          </p:nvSpPr>
          <p:spPr>
            <a:xfrm>
              <a:off x="1831294" y="2111322"/>
              <a:ext cx="800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血液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EB14F85-D18A-4F12-B7E2-7494E6B8B348}"/>
                </a:ext>
              </a:extLst>
            </p:cNvPr>
            <p:cNvSpPr txBox="1"/>
            <p:nvPr/>
          </p:nvSpPr>
          <p:spPr>
            <a:xfrm>
              <a:off x="4636850" y="2091945"/>
              <a:ext cx="9541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透析液</a:t>
              </a:r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39D7E068-DB6C-4473-9627-B3D7234459F9}"/>
                </a:ext>
              </a:extLst>
            </p:cNvPr>
            <p:cNvSpPr/>
            <p:nvPr/>
          </p:nvSpPr>
          <p:spPr>
            <a:xfrm>
              <a:off x="3041645" y="2726507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21299E9F-D8DC-4C36-B9D6-F0CAAD919DC2}"/>
                </a:ext>
              </a:extLst>
            </p:cNvPr>
            <p:cNvSpPr/>
            <p:nvPr/>
          </p:nvSpPr>
          <p:spPr>
            <a:xfrm>
              <a:off x="3090769" y="3162605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CA2A8C7-59E6-4472-98B1-3154ADE05747}"/>
                </a:ext>
              </a:extLst>
            </p:cNvPr>
            <p:cNvSpPr/>
            <p:nvPr/>
          </p:nvSpPr>
          <p:spPr>
            <a:xfrm>
              <a:off x="2749375" y="3073645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8F0DCE35-33BD-493C-8781-4AE8604DF2D5}"/>
                </a:ext>
              </a:extLst>
            </p:cNvPr>
            <p:cNvSpPr/>
            <p:nvPr/>
          </p:nvSpPr>
          <p:spPr>
            <a:xfrm>
              <a:off x="4237911" y="3142867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6FE8AA65-8771-4252-AFFC-72C3C64648CD}"/>
                </a:ext>
              </a:extLst>
            </p:cNvPr>
            <p:cNvSpPr/>
            <p:nvPr/>
          </p:nvSpPr>
          <p:spPr>
            <a:xfrm>
              <a:off x="3118534" y="3493700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C9FED460-EDDB-44F8-A555-4FCF164A9074}"/>
                </a:ext>
              </a:extLst>
            </p:cNvPr>
            <p:cNvSpPr/>
            <p:nvPr/>
          </p:nvSpPr>
          <p:spPr>
            <a:xfrm>
              <a:off x="3391927" y="3162605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053894F7-01B0-4210-9942-E7941E8F3B92}"/>
                </a:ext>
              </a:extLst>
            </p:cNvPr>
            <p:cNvSpPr/>
            <p:nvPr/>
          </p:nvSpPr>
          <p:spPr>
            <a:xfrm>
              <a:off x="4161542" y="2716254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72646BA6-916B-4ABE-99F7-E75197AA0D69}"/>
                </a:ext>
              </a:extLst>
            </p:cNvPr>
            <p:cNvSpPr/>
            <p:nvPr/>
          </p:nvSpPr>
          <p:spPr>
            <a:xfrm>
              <a:off x="3961979" y="3406376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834D5262-695E-446C-9515-A0F1B271AEF6}"/>
                </a:ext>
              </a:extLst>
            </p:cNvPr>
            <p:cNvSpPr/>
            <p:nvPr/>
          </p:nvSpPr>
          <p:spPr>
            <a:xfrm>
              <a:off x="4429229" y="3616027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B4DC0A48-ACEB-475B-9B02-205564FCB9B6}"/>
                </a:ext>
              </a:extLst>
            </p:cNvPr>
            <p:cNvCxnSpPr>
              <a:endCxn id="21" idx="2"/>
            </p:cNvCxnSpPr>
            <p:nvPr/>
          </p:nvCxnSpPr>
          <p:spPr>
            <a:xfrm>
              <a:off x="3241347" y="2754127"/>
              <a:ext cx="92019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8B232C05-2D53-49C7-8783-B12873DB1763}"/>
                </a:ext>
              </a:extLst>
            </p:cNvPr>
            <p:cNvSpPr/>
            <p:nvPr/>
          </p:nvSpPr>
          <p:spPr>
            <a:xfrm>
              <a:off x="4390311" y="3295267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19BAF662-0D48-4710-A503-42681F6F3065}"/>
                </a:ext>
              </a:extLst>
            </p:cNvPr>
            <p:cNvSpPr/>
            <p:nvPr/>
          </p:nvSpPr>
          <p:spPr>
            <a:xfrm>
              <a:off x="4189307" y="3690987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C28E22B1-EA24-4201-B6F4-F64F7A084359}"/>
                </a:ext>
              </a:extLst>
            </p:cNvPr>
            <p:cNvSpPr/>
            <p:nvPr/>
          </p:nvSpPr>
          <p:spPr>
            <a:xfrm>
              <a:off x="4581629" y="3768427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2F028F0F-740D-40A6-8300-A57499C5507B}"/>
                </a:ext>
              </a:extLst>
            </p:cNvPr>
            <p:cNvSpPr/>
            <p:nvPr/>
          </p:nvSpPr>
          <p:spPr>
            <a:xfrm>
              <a:off x="4610931" y="2745052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B50BCFE3-D270-479D-AE7B-80A33DFE1031}"/>
                </a:ext>
              </a:extLst>
            </p:cNvPr>
            <p:cNvSpPr/>
            <p:nvPr/>
          </p:nvSpPr>
          <p:spPr>
            <a:xfrm>
              <a:off x="2765599" y="3417954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68FB9F7C-ACBA-4F26-B5DA-8028239DC17C}"/>
                </a:ext>
              </a:extLst>
            </p:cNvPr>
            <p:cNvSpPr/>
            <p:nvPr/>
          </p:nvSpPr>
          <p:spPr>
            <a:xfrm>
              <a:off x="4682337" y="3025793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C666D6D5-3C07-42E2-87E8-AE6E51D57D6A}"/>
                </a:ext>
              </a:extLst>
            </p:cNvPr>
            <p:cNvSpPr/>
            <p:nvPr/>
          </p:nvSpPr>
          <p:spPr>
            <a:xfrm>
              <a:off x="4695111" y="3600067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C57A7449-D5F1-4DBA-B2AE-75334F6E2FB4}"/>
                </a:ext>
              </a:extLst>
            </p:cNvPr>
            <p:cNvSpPr/>
            <p:nvPr/>
          </p:nvSpPr>
          <p:spPr>
            <a:xfrm>
              <a:off x="3426889" y="2863684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7BA87704-02B2-4CC3-A391-7C0BF326BD83}"/>
                </a:ext>
              </a:extLst>
            </p:cNvPr>
            <p:cNvSpPr/>
            <p:nvPr/>
          </p:nvSpPr>
          <p:spPr>
            <a:xfrm flipH="1">
              <a:off x="3081869" y="3714224"/>
              <a:ext cx="63289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843E81AB-8352-46AC-A994-0A36049DAAD8}"/>
                </a:ext>
              </a:extLst>
            </p:cNvPr>
            <p:cNvSpPr txBox="1"/>
            <p:nvPr/>
          </p:nvSpPr>
          <p:spPr>
            <a:xfrm>
              <a:off x="3032032" y="2361549"/>
              <a:ext cx="646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0070C0"/>
                  </a:solidFill>
                </a:rPr>
                <a:t>毒素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D09B54CA-AD64-4FA5-9742-7F32AD71E082}"/>
                </a:ext>
              </a:extLst>
            </p:cNvPr>
            <p:cNvSpPr txBox="1"/>
            <p:nvPr/>
          </p:nvSpPr>
          <p:spPr>
            <a:xfrm>
              <a:off x="3492628" y="3862140"/>
              <a:ext cx="1569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FF0000"/>
                  </a:solidFill>
                </a:rPr>
                <a:t>重炭酸イオン</a:t>
              </a:r>
            </a:p>
          </p:txBody>
        </p: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35CF891F-2DB0-4FE8-8F7D-B5D35F3EC6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9866" y="3730415"/>
              <a:ext cx="9556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83F906A9-84AC-4B94-9B92-BAFF81A119B1}"/>
                </a:ext>
              </a:extLst>
            </p:cNvPr>
            <p:cNvSpPr/>
            <p:nvPr/>
          </p:nvSpPr>
          <p:spPr>
            <a:xfrm>
              <a:off x="3572960" y="4936315"/>
              <a:ext cx="389016" cy="14799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5F6486A5-F705-4FE5-A482-DE8A935C27F3}"/>
                </a:ext>
              </a:extLst>
            </p:cNvPr>
            <p:cNvSpPr txBox="1"/>
            <p:nvPr/>
          </p:nvSpPr>
          <p:spPr>
            <a:xfrm>
              <a:off x="3244556" y="4445515"/>
              <a:ext cx="954107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/>
                <a:t>透析膜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DA23F1FE-5FBC-4C66-9506-E97F005E44C4}"/>
                </a:ext>
              </a:extLst>
            </p:cNvPr>
            <p:cNvSpPr txBox="1"/>
            <p:nvPr/>
          </p:nvSpPr>
          <p:spPr>
            <a:xfrm>
              <a:off x="1834502" y="4724231"/>
              <a:ext cx="800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血液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9BCC1B4C-1DC8-4E29-A523-F817461F9CA0}"/>
                </a:ext>
              </a:extLst>
            </p:cNvPr>
            <p:cNvSpPr txBox="1"/>
            <p:nvPr/>
          </p:nvSpPr>
          <p:spPr>
            <a:xfrm>
              <a:off x="4640058" y="4704854"/>
              <a:ext cx="9541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透析液</a:t>
              </a:r>
            </a:p>
          </p:txBody>
        </p:sp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355CFB56-FC83-483B-91FF-390DC49BD3BA}"/>
                </a:ext>
              </a:extLst>
            </p:cNvPr>
            <p:cNvSpPr/>
            <p:nvPr/>
          </p:nvSpPr>
          <p:spPr>
            <a:xfrm>
              <a:off x="3044853" y="5339416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8226E386-D885-47AB-8C25-C6696961F364}"/>
                </a:ext>
              </a:extLst>
            </p:cNvPr>
            <p:cNvSpPr/>
            <p:nvPr/>
          </p:nvSpPr>
          <p:spPr>
            <a:xfrm>
              <a:off x="2959876" y="5849178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B2730197-D8E7-4302-A925-69B0A3CEAADC}"/>
                </a:ext>
              </a:extLst>
            </p:cNvPr>
            <p:cNvSpPr/>
            <p:nvPr/>
          </p:nvSpPr>
          <p:spPr>
            <a:xfrm>
              <a:off x="2752583" y="5686554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DDBB3096-DF6C-4800-A33F-AF2A79D10CF0}"/>
                </a:ext>
              </a:extLst>
            </p:cNvPr>
            <p:cNvSpPr/>
            <p:nvPr/>
          </p:nvSpPr>
          <p:spPr>
            <a:xfrm>
              <a:off x="2572792" y="6242177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488F2912-2423-4247-8E07-AABBEAA0CEF4}"/>
                </a:ext>
              </a:extLst>
            </p:cNvPr>
            <p:cNvSpPr/>
            <p:nvPr/>
          </p:nvSpPr>
          <p:spPr>
            <a:xfrm>
              <a:off x="3121742" y="6106609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CBD3EF01-A7EB-4C35-BBCC-C6E3E27EB65D}"/>
                </a:ext>
              </a:extLst>
            </p:cNvPr>
            <p:cNvSpPr/>
            <p:nvPr/>
          </p:nvSpPr>
          <p:spPr>
            <a:xfrm>
              <a:off x="3387340" y="5932678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4A37C5AB-E658-4425-9E8F-594C6E37BEC3}"/>
                </a:ext>
              </a:extLst>
            </p:cNvPr>
            <p:cNvSpPr/>
            <p:nvPr/>
          </p:nvSpPr>
          <p:spPr>
            <a:xfrm>
              <a:off x="2744106" y="5870303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68742325-9D2D-4807-AF56-CFC55B1E929A}"/>
                </a:ext>
              </a:extLst>
            </p:cNvPr>
            <p:cNvSpPr/>
            <p:nvPr/>
          </p:nvSpPr>
          <p:spPr>
            <a:xfrm>
              <a:off x="2592394" y="5357623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EDFECFB1-ADEC-46CD-BF0D-5EBDEEF8349F}"/>
                </a:ext>
              </a:extLst>
            </p:cNvPr>
            <p:cNvSpPr/>
            <p:nvPr/>
          </p:nvSpPr>
          <p:spPr>
            <a:xfrm>
              <a:off x="3352377" y="5358402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8F2A3ABE-D060-4D28-AC0F-8B01E4F17CD7}"/>
                </a:ext>
              </a:extLst>
            </p:cNvPr>
            <p:cNvSpPr/>
            <p:nvPr/>
          </p:nvSpPr>
          <p:spPr>
            <a:xfrm>
              <a:off x="4393519" y="5908176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08CEF56F-5DCD-46A8-B3EE-930001EBCD2E}"/>
                </a:ext>
              </a:extLst>
            </p:cNvPr>
            <p:cNvSpPr/>
            <p:nvPr/>
          </p:nvSpPr>
          <p:spPr>
            <a:xfrm>
              <a:off x="4192515" y="6303896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422B623F-2A22-4A17-BB93-171F9F794426}"/>
                </a:ext>
              </a:extLst>
            </p:cNvPr>
            <p:cNvSpPr/>
            <p:nvPr/>
          </p:nvSpPr>
          <p:spPr>
            <a:xfrm>
              <a:off x="4584837" y="6381336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CAC54581-C7CB-4E0B-B080-34EBE1283046}"/>
                </a:ext>
              </a:extLst>
            </p:cNvPr>
            <p:cNvSpPr/>
            <p:nvPr/>
          </p:nvSpPr>
          <p:spPr>
            <a:xfrm>
              <a:off x="4614139" y="5357961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EC35EC4A-2C21-4720-8F7C-E8B6142A5A6A}"/>
                </a:ext>
              </a:extLst>
            </p:cNvPr>
            <p:cNvSpPr/>
            <p:nvPr/>
          </p:nvSpPr>
          <p:spPr>
            <a:xfrm>
              <a:off x="4372685" y="5416393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C4F9E400-2081-46BC-93E1-510466E6E0E1}"/>
                </a:ext>
              </a:extLst>
            </p:cNvPr>
            <p:cNvSpPr/>
            <p:nvPr/>
          </p:nvSpPr>
          <p:spPr>
            <a:xfrm>
              <a:off x="4685545" y="5638702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楕円 59">
              <a:extLst>
                <a:ext uri="{FF2B5EF4-FFF2-40B4-BE49-F238E27FC236}">
                  <a16:creationId xmlns:a16="http://schemas.microsoft.com/office/drawing/2014/main" id="{1E742760-43BB-4FE3-9670-D0F87F7051D1}"/>
                </a:ext>
              </a:extLst>
            </p:cNvPr>
            <p:cNvSpPr/>
            <p:nvPr/>
          </p:nvSpPr>
          <p:spPr>
            <a:xfrm>
              <a:off x="4698319" y="6212976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楕円 60">
              <a:extLst>
                <a:ext uri="{FF2B5EF4-FFF2-40B4-BE49-F238E27FC236}">
                  <a16:creationId xmlns:a16="http://schemas.microsoft.com/office/drawing/2014/main" id="{A821D09F-BFC8-49FB-A5D9-16CA3CEB9949}"/>
                </a:ext>
              </a:extLst>
            </p:cNvPr>
            <p:cNvSpPr/>
            <p:nvPr/>
          </p:nvSpPr>
          <p:spPr>
            <a:xfrm>
              <a:off x="4353970" y="5185261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5E00CCA6-CFB2-4976-AB19-625142CF22EC}"/>
                </a:ext>
              </a:extLst>
            </p:cNvPr>
            <p:cNvSpPr txBox="1"/>
            <p:nvPr/>
          </p:nvSpPr>
          <p:spPr>
            <a:xfrm>
              <a:off x="2910755" y="4893215"/>
              <a:ext cx="646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0070C0"/>
                  </a:solidFill>
                </a:rPr>
                <a:t>毒素</a:t>
              </a: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A395DB60-FBB9-464F-898E-494F04E9658A}"/>
                </a:ext>
              </a:extLst>
            </p:cNvPr>
            <p:cNvSpPr txBox="1"/>
            <p:nvPr/>
          </p:nvSpPr>
          <p:spPr>
            <a:xfrm>
              <a:off x="3852019" y="6458339"/>
              <a:ext cx="1569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FF0000"/>
                  </a:solidFill>
                </a:rPr>
                <a:t>重炭酸イオン</a:t>
              </a:r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5BE4A443-2406-44C6-BD35-170AE1E07C45}"/>
                </a:ext>
              </a:extLst>
            </p:cNvPr>
            <p:cNvSpPr/>
            <p:nvPr/>
          </p:nvSpPr>
          <p:spPr>
            <a:xfrm>
              <a:off x="3992265" y="5486998"/>
              <a:ext cx="396632" cy="438563"/>
            </a:xfrm>
            <a:custGeom>
              <a:avLst/>
              <a:gdLst>
                <a:gd name="connsiteX0" fmla="*/ 545807 w 617997"/>
                <a:gd name="connsiteY0" fmla="*/ 0 h 850232"/>
                <a:gd name="connsiteX1" fmla="*/ 376 w 617997"/>
                <a:gd name="connsiteY1" fmla="*/ 529390 h 850232"/>
                <a:gd name="connsiteX2" fmla="*/ 617997 w 617997"/>
                <a:gd name="connsiteY2" fmla="*/ 850232 h 85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997" h="850232">
                  <a:moveTo>
                    <a:pt x="545807" y="0"/>
                  </a:moveTo>
                  <a:cubicBezTo>
                    <a:pt x="267075" y="193842"/>
                    <a:pt x="-11656" y="387685"/>
                    <a:pt x="376" y="529390"/>
                  </a:cubicBezTo>
                  <a:cubicBezTo>
                    <a:pt x="12408" y="671095"/>
                    <a:pt x="315202" y="760663"/>
                    <a:pt x="617997" y="85023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59BA8DC5-6A31-4538-BED0-69F8CFCC5618}"/>
                </a:ext>
              </a:extLst>
            </p:cNvPr>
            <p:cNvSpPr/>
            <p:nvPr/>
          </p:nvSpPr>
          <p:spPr>
            <a:xfrm flipH="1">
              <a:off x="3065082" y="5410616"/>
              <a:ext cx="464537" cy="438563"/>
            </a:xfrm>
            <a:custGeom>
              <a:avLst/>
              <a:gdLst>
                <a:gd name="connsiteX0" fmla="*/ 545807 w 617997"/>
                <a:gd name="connsiteY0" fmla="*/ 0 h 850232"/>
                <a:gd name="connsiteX1" fmla="*/ 376 w 617997"/>
                <a:gd name="connsiteY1" fmla="*/ 529390 h 850232"/>
                <a:gd name="connsiteX2" fmla="*/ 617997 w 617997"/>
                <a:gd name="connsiteY2" fmla="*/ 850232 h 85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997" h="850232">
                  <a:moveTo>
                    <a:pt x="545807" y="0"/>
                  </a:moveTo>
                  <a:cubicBezTo>
                    <a:pt x="267075" y="193842"/>
                    <a:pt x="-11656" y="387685"/>
                    <a:pt x="376" y="529390"/>
                  </a:cubicBezTo>
                  <a:cubicBezTo>
                    <a:pt x="12408" y="671095"/>
                    <a:pt x="315202" y="760663"/>
                    <a:pt x="617997" y="850232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E3041162-ED8E-4814-A967-8B161A381D2F}"/>
                </a:ext>
              </a:extLst>
            </p:cNvPr>
            <p:cNvSpPr/>
            <p:nvPr/>
          </p:nvSpPr>
          <p:spPr>
            <a:xfrm>
              <a:off x="8143076" y="2379553"/>
              <a:ext cx="80648" cy="14799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5A119CC9-4E53-4A07-8A2A-08AEBCC892F7}"/>
                </a:ext>
              </a:extLst>
            </p:cNvPr>
            <p:cNvSpPr txBox="1"/>
            <p:nvPr/>
          </p:nvSpPr>
          <p:spPr>
            <a:xfrm>
              <a:off x="7725621" y="1888753"/>
              <a:ext cx="948621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/>
                <a:t>肺間質</a:t>
              </a: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B1BB5345-7208-48E6-A64F-5CA61BF34EB6}"/>
                </a:ext>
              </a:extLst>
            </p:cNvPr>
            <p:cNvSpPr txBox="1"/>
            <p:nvPr/>
          </p:nvSpPr>
          <p:spPr>
            <a:xfrm>
              <a:off x="5932866" y="1849709"/>
              <a:ext cx="20520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肺毛細血管</a:t>
              </a:r>
              <a:endPara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kumimoji="1" lang="ja-JP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（血液）</a:t>
              </a: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7F5D97DB-A942-434B-AFA3-7313C92CC8F7}"/>
                </a:ext>
              </a:extLst>
            </p:cNvPr>
            <p:cNvSpPr txBox="1"/>
            <p:nvPr/>
          </p:nvSpPr>
          <p:spPr>
            <a:xfrm>
              <a:off x="8866083" y="1828554"/>
              <a:ext cx="18685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肺胞（空気）</a:t>
              </a:r>
            </a:p>
          </p:txBody>
        </p:sp>
        <p:sp>
          <p:nvSpPr>
            <p:cNvPr id="74" name="楕円 73">
              <a:extLst>
                <a:ext uri="{FF2B5EF4-FFF2-40B4-BE49-F238E27FC236}">
                  <a16:creationId xmlns:a16="http://schemas.microsoft.com/office/drawing/2014/main" id="{6B81BB85-FF2E-44F6-829B-0D4F87B4FFE1}"/>
                </a:ext>
              </a:extLst>
            </p:cNvPr>
            <p:cNvSpPr/>
            <p:nvPr/>
          </p:nvSpPr>
          <p:spPr>
            <a:xfrm>
              <a:off x="7525918" y="2782654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楕円 74">
              <a:extLst>
                <a:ext uri="{FF2B5EF4-FFF2-40B4-BE49-F238E27FC236}">
                  <a16:creationId xmlns:a16="http://schemas.microsoft.com/office/drawing/2014/main" id="{B59178D5-5C66-4BB9-B195-4CAFFB0441C9}"/>
                </a:ext>
              </a:extLst>
            </p:cNvPr>
            <p:cNvSpPr/>
            <p:nvPr/>
          </p:nvSpPr>
          <p:spPr>
            <a:xfrm>
              <a:off x="7575042" y="3218752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楕円 75">
              <a:extLst>
                <a:ext uri="{FF2B5EF4-FFF2-40B4-BE49-F238E27FC236}">
                  <a16:creationId xmlns:a16="http://schemas.microsoft.com/office/drawing/2014/main" id="{88F3EEF3-B0A0-4CF4-B7A9-AA31382BC2B5}"/>
                </a:ext>
              </a:extLst>
            </p:cNvPr>
            <p:cNvSpPr/>
            <p:nvPr/>
          </p:nvSpPr>
          <p:spPr>
            <a:xfrm>
              <a:off x="7233648" y="3129792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D90322A3-DCAC-45AE-9519-DB0B84443162}"/>
                </a:ext>
              </a:extLst>
            </p:cNvPr>
            <p:cNvSpPr/>
            <p:nvPr/>
          </p:nvSpPr>
          <p:spPr>
            <a:xfrm>
              <a:off x="8722184" y="3199014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楕円 77">
              <a:extLst>
                <a:ext uri="{FF2B5EF4-FFF2-40B4-BE49-F238E27FC236}">
                  <a16:creationId xmlns:a16="http://schemas.microsoft.com/office/drawing/2014/main" id="{039AA6F2-2364-45A7-A1D8-AE8144C0F1FB}"/>
                </a:ext>
              </a:extLst>
            </p:cNvPr>
            <p:cNvSpPr/>
            <p:nvPr/>
          </p:nvSpPr>
          <p:spPr>
            <a:xfrm>
              <a:off x="7602807" y="3549847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楕円 78">
              <a:extLst>
                <a:ext uri="{FF2B5EF4-FFF2-40B4-BE49-F238E27FC236}">
                  <a16:creationId xmlns:a16="http://schemas.microsoft.com/office/drawing/2014/main" id="{8ADC3141-9C33-4FC4-9300-7928516E80D1}"/>
                </a:ext>
              </a:extLst>
            </p:cNvPr>
            <p:cNvSpPr/>
            <p:nvPr/>
          </p:nvSpPr>
          <p:spPr>
            <a:xfrm>
              <a:off x="7876200" y="3218752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楕円 79">
              <a:extLst>
                <a:ext uri="{FF2B5EF4-FFF2-40B4-BE49-F238E27FC236}">
                  <a16:creationId xmlns:a16="http://schemas.microsoft.com/office/drawing/2014/main" id="{4DD21CDB-83CC-4444-B1C8-73441466834E}"/>
                </a:ext>
              </a:extLst>
            </p:cNvPr>
            <p:cNvSpPr/>
            <p:nvPr/>
          </p:nvSpPr>
          <p:spPr>
            <a:xfrm>
              <a:off x="8645815" y="2772401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楕円 80">
              <a:extLst>
                <a:ext uri="{FF2B5EF4-FFF2-40B4-BE49-F238E27FC236}">
                  <a16:creationId xmlns:a16="http://schemas.microsoft.com/office/drawing/2014/main" id="{1422D395-0DB7-450C-BDBB-6C7592D7F399}"/>
                </a:ext>
              </a:extLst>
            </p:cNvPr>
            <p:cNvSpPr/>
            <p:nvPr/>
          </p:nvSpPr>
          <p:spPr>
            <a:xfrm>
              <a:off x="8446252" y="3462523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楕円 81">
              <a:extLst>
                <a:ext uri="{FF2B5EF4-FFF2-40B4-BE49-F238E27FC236}">
                  <a16:creationId xmlns:a16="http://schemas.microsoft.com/office/drawing/2014/main" id="{5EB9521A-7452-436A-B6BB-5A4D702FEE43}"/>
                </a:ext>
              </a:extLst>
            </p:cNvPr>
            <p:cNvSpPr/>
            <p:nvPr/>
          </p:nvSpPr>
          <p:spPr>
            <a:xfrm>
              <a:off x="8913502" y="3672174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3" name="直線矢印コネクタ 82">
              <a:extLst>
                <a:ext uri="{FF2B5EF4-FFF2-40B4-BE49-F238E27FC236}">
                  <a16:creationId xmlns:a16="http://schemas.microsoft.com/office/drawing/2014/main" id="{68833486-44E8-470B-90B5-314EA50170A1}"/>
                </a:ext>
              </a:extLst>
            </p:cNvPr>
            <p:cNvCxnSpPr>
              <a:endCxn id="80" idx="2"/>
            </p:cNvCxnSpPr>
            <p:nvPr/>
          </p:nvCxnSpPr>
          <p:spPr>
            <a:xfrm>
              <a:off x="7725621" y="2810274"/>
              <a:ext cx="92019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楕円 83">
              <a:extLst>
                <a:ext uri="{FF2B5EF4-FFF2-40B4-BE49-F238E27FC236}">
                  <a16:creationId xmlns:a16="http://schemas.microsoft.com/office/drawing/2014/main" id="{FD42438B-F0DC-42F0-864F-DA7FC2BFB2C9}"/>
                </a:ext>
              </a:extLst>
            </p:cNvPr>
            <p:cNvSpPr/>
            <p:nvPr/>
          </p:nvSpPr>
          <p:spPr>
            <a:xfrm>
              <a:off x="8874584" y="3351414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楕円 85">
              <a:extLst>
                <a:ext uri="{FF2B5EF4-FFF2-40B4-BE49-F238E27FC236}">
                  <a16:creationId xmlns:a16="http://schemas.microsoft.com/office/drawing/2014/main" id="{D2A853C5-7B34-43B3-9AB8-752D6C076DFE}"/>
                </a:ext>
              </a:extLst>
            </p:cNvPr>
            <p:cNvSpPr/>
            <p:nvPr/>
          </p:nvSpPr>
          <p:spPr>
            <a:xfrm>
              <a:off x="8826762" y="3844173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CA2F9990-6A34-4B59-8F7F-C64032295E23}"/>
                </a:ext>
              </a:extLst>
            </p:cNvPr>
            <p:cNvSpPr/>
            <p:nvPr/>
          </p:nvSpPr>
          <p:spPr>
            <a:xfrm>
              <a:off x="8864418" y="2793001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楕円 87">
              <a:extLst>
                <a:ext uri="{FF2B5EF4-FFF2-40B4-BE49-F238E27FC236}">
                  <a16:creationId xmlns:a16="http://schemas.microsoft.com/office/drawing/2014/main" id="{3B5E9B26-D135-4FDD-8FC7-8E8CA3AA3A9B}"/>
                </a:ext>
              </a:extLst>
            </p:cNvPr>
            <p:cNvSpPr/>
            <p:nvPr/>
          </p:nvSpPr>
          <p:spPr>
            <a:xfrm>
              <a:off x="7249872" y="3474101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楕円 88">
              <a:extLst>
                <a:ext uri="{FF2B5EF4-FFF2-40B4-BE49-F238E27FC236}">
                  <a16:creationId xmlns:a16="http://schemas.microsoft.com/office/drawing/2014/main" id="{42B3BC0B-B389-43CC-B9BB-56B4AB88FB1D}"/>
                </a:ext>
              </a:extLst>
            </p:cNvPr>
            <p:cNvSpPr/>
            <p:nvPr/>
          </p:nvSpPr>
          <p:spPr>
            <a:xfrm>
              <a:off x="8856785" y="3001086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楕円 89">
              <a:extLst>
                <a:ext uri="{FF2B5EF4-FFF2-40B4-BE49-F238E27FC236}">
                  <a16:creationId xmlns:a16="http://schemas.microsoft.com/office/drawing/2014/main" id="{3B36F5AE-FE4F-4308-AE40-667939608D00}"/>
                </a:ext>
              </a:extLst>
            </p:cNvPr>
            <p:cNvSpPr/>
            <p:nvPr/>
          </p:nvSpPr>
          <p:spPr>
            <a:xfrm>
              <a:off x="7310388" y="2911769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37DB2B58-72B9-4896-8D6B-51C5C579BF25}"/>
                </a:ext>
              </a:extLst>
            </p:cNvPr>
            <p:cNvSpPr/>
            <p:nvPr/>
          </p:nvSpPr>
          <p:spPr>
            <a:xfrm>
              <a:off x="7911162" y="2919831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楕円 91">
              <a:extLst>
                <a:ext uri="{FF2B5EF4-FFF2-40B4-BE49-F238E27FC236}">
                  <a16:creationId xmlns:a16="http://schemas.microsoft.com/office/drawing/2014/main" id="{11405AF0-667A-410E-A57A-EC7E344809CF}"/>
                </a:ext>
              </a:extLst>
            </p:cNvPr>
            <p:cNvSpPr/>
            <p:nvPr/>
          </p:nvSpPr>
          <p:spPr>
            <a:xfrm flipH="1">
              <a:off x="7566141" y="3770371"/>
              <a:ext cx="62925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24760AB7-9A15-4678-9F99-271916911535}"/>
                </a:ext>
              </a:extLst>
            </p:cNvPr>
            <p:cNvSpPr txBox="1"/>
            <p:nvPr/>
          </p:nvSpPr>
          <p:spPr>
            <a:xfrm>
              <a:off x="6967051" y="2444100"/>
              <a:ext cx="14277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rgbClr val="0070C0"/>
                  </a:solidFill>
                </a:rPr>
                <a:t>二酸化炭素</a:t>
              </a:r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41932342-54AF-4355-A2A4-A4AC6504E134}"/>
                </a:ext>
              </a:extLst>
            </p:cNvPr>
            <p:cNvSpPr txBox="1"/>
            <p:nvPr/>
          </p:nvSpPr>
          <p:spPr>
            <a:xfrm>
              <a:off x="8253884" y="3936278"/>
              <a:ext cx="936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FF0000"/>
                  </a:solidFill>
                </a:rPr>
                <a:t>酸素</a:t>
              </a:r>
            </a:p>
          </p:txBody>
        </p:sp>
        <p:cxnSp>
          <p:nvCxnSpPr>
            <p:cNvPr id="95" name="直線矢印コネクタ 94">
              <a:extLst>
                <a:ext uri="{FF2B5EF4-FFF2-40B4-BE49-F238E27FC236}">
                  <a16:creationId xmlns:a16="http://schemas.microsoft.com/office/drawing/2014/main" id="{8EB201E4-2E72-4E20-82A1-DFB54ABB4E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09260" y="3766954"/>
              <a:ext cx="1012924" cy="198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楕円 97">
              <a:extLst>
                <a:ext uri="{FF2B5EF4-FFF2-40B4-BE49-F238E27FC236}">
                  <a16:creationId xmlns:a16="http://schemas.microsoft.com/office/drawing/2014/main" id="{A46FC420-AC23-4985-9445-D40D60F0CB02}"/>
                </a:ext>
              </a:extLst>
            </p:cNvPr>
            <p:cNvSpPr/>
            <p:nvPr/>
          </p:nvSpPr>
          <p:spPr>
            <a:xfrm>
              <a:off x="8311940" y="3207288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楕円 98">
              <a:extLst>
                <a:ext uri="{FF2B5EF4-FFF2-40B4-BE49-F238E27FC236}">
                  <a16:creationId xmlns:a16="http://schemas.microsoft.com/office/drawing/2014/main" id="{7B2ADB85-56B6-496A-8D3B-E1EA93636865}"/>
                </a:ext>
              </a:extLst>
            </p:cNvPr>
            <p:cNvSpPr/>
            <p:nvPr/>
          </p:nvSpPr>
          <p:spPr>
            <a:xfrm>
              <a:off x="8645815" y="3491333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楕円 99">
              <a:extLst>
                <a:ext uri="{FF2B5EF4-FFF2-40B4-BE49-F238E27FC236}">
                  <a16:creationId xmlns:a16="http://schemas.microsoft.com/office/drawing/2014/main" id="{7F313396-CB77-44A8-89C5-A19263C13C29}"/>
                </a:ext>
              </a:extLst>
            </p:cNvPr>
            <p:cNvSpPr/>
            <p:nvPr/>
          </p:nvSpPr>
          <p:spPr>
            <a:xfrm>
              <a:off x="8509833" y="3038959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楕円 100">
              <a:extLst>
                <a:ext uri="{FF2B5EF4-FFF2-40B4-BE49-F238E27FC236}">
                  <a16:creationId xmlns:a16="http://schemas.microsoft.com/office/drawing/2014/main" id="{5025B564-F268-446C-878F-8D0D4175230F}"/>
                </a:ext>
              </a:extLst>
            </p:cNvPr>
            <p:cNvSpPr/>
            <p:nvPr/>
          </p:nvSpPr>
          <p:spPr>
            <a:xfrm>
              <a:off x="6905776" y="3423185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楕円 101">
              <a:extLst>
                <a:ext uri="{FF2B5EF4-FFF2-40B4-BE49-F238E27FC236}">
                  <a16:creationId xmlns:a16="http://schemas.microsoft.com/office/drawing/2014/main" id="{0BD3C49B-7EFF-43DA-B98F-5CB6E535372F}"/>
                </a:ext>
              </a:extLst>
            </p:cNvPr>
            <p:cNvSpPr/>
            <p:nvPr/>
          </p:nvSpPr>
          <p:spPr>
            <a:xfrm>
              <a:off x="6905776" y="3199014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矢印: 左右 102">
              <a:extLst>
                <a:ext uri="{FF2B5EF4-FFF2-40B4-BE49-F238E27FC236}">
                  <a16:creationId xmlns:a16="http://schemas.microsoft.com/office/drawing/2014/main" id="{89006446-92D1-42CE-8A46-F961A2CED2CB}"/>
                </a:ext>
              </a:extLst>
            </p:cNvPr>
            <p:cNvSpPr/>
            <p:nvPr/>
          </p:nvSpPr>
          <p:spPr>
            <a:xfrm>
              <a:off x="9054510" y="2968208"/>
              <a:ext cx="814554" cy="545855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50005B52-762A-436F-A965-F519AA00FC05}"/>
                </a:ext>
              </a:extLst>
            </p:cNvPr>
            <p:cNvSpPr txBox="1"/>
            <p:nvPr/>
          </p:nvSpPr>
          <p:spPr>
            <a:xfrm>
              <a:off x="9881970" y="3053025"/>
              <a:ext cx="646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外気</a:t>
              </a:r>
            </a:p>
          </p:txBody>
        </p:sp>
        <p:sp>
          <p:nvSpPr>
            <p:cNvPr id="137" name="正方形/長方形 136">
              <a:extLst>
                <a:ext uri="{FF2B5EF4-FFF2-40B4-BE49-F238E27FC236}">
                  <a16:creationId xmlns:a16="http://schemas.microsoft.com/office/drawing/2014/main" id="{DF5531C0-600E-4EA4-A1A4-6E56E8F2EDF3}"/>
                </a:ext>
              </a:extLst>
            </p:cNvPr>
            <p:cNvSpPr/>
            <p:nvPr/>
          </p:nvSpPr>
          <p:spPr>
            <a:xfrm>
              <a:off x="8096244" y="4949970"/>
              <a:ext cx="328955" cy="147997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803694F6-D4AA-451C-846C-FB8F89A17EB2}"/>
                </a:ext>
              </a:extLst>
            </p:cNvPr>
            <p:cNvSpPr txBox="1"/>
            <p:nvPr/>
          </p:nvSpPr>
          <p:spPr>
            <a:xfrm>
              <a:off x="7781051" y="4459170"/>
              <a:ext cx="948621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/>
                <a:t>肺間質</a:t>
              </a: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:a16="http://schemas.microsoft.com/office/drawing/2014/main" id="{9033D088-75DD-4D75-90FE-58267597BF36}"/>
                </a:ext>
              </a:extLst>
            </p:cNvPr>
            <p:cNvSpPr txBox="1"/>
            <p:nvPr/>
          </p:nvSpPr>
          <p:spPr>
            <a:xfrm>
              <a:off x="5988296" y="4420126"/>
              <a:ext cx="20520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肺毛細血管</a:t>
              </a:r>
              <a:endPara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kumimoji="1" lang="ja-JP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（血液）</a:t>
              </a:r>
            </a:p>
          </p:txBody>
        </p:sp>
        <p:sp>
          <p:nvSpPr>
            <p:cNvPr id="140" name="テキスト ボックス 139">
              <a:extLst>
                <a:ext uri="{FF2B5EF4-FFF2-40B4-BE49-F238E27FC236}">
                  <a16:creationId xmlns:a16="http://schemas.microsoft.com/office/drawing/2014/main" id="{1F8F3B05-627E-4333-9069-624383753BDA}"/>
                </a:ext>
              </a:extLst>
            </p:cNvPr>
            <p:cNvSpPr txBox="1"/>
            <p:nvPr/>
          </p:nvSpPr>
          <p:spPr>
            <a:xfrm>
              <a:off x="8921513" y="4398971"/>
              <a:ext cx="18685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肺胞（空気）</a:t>
              </a:r>
            </a:p>
          </p:txBody>
        </p:sp>
        <p:sp>
          <p:nvSpPr>
            <p:cNvPr id="141" name="楕円 140">
              <a:extLst>
                <a:ext uri="{FF2B5EF4-FFF2-40B4-BE49-F238E27FC236}">
                  <a16:creationId xmlns:a16="http://schemas.microsoft.com/office/drawing/2014/main" id="{CBEC1E16-208F-4586-ACAF-06ED27AB69B6}"/>
                </a:ext>
              </a:extLst>
            </p:cNvPr>
            <p:cNvSpPr/>
            <p:nvPr/>
          </p:nvSpPr>
          <p:spPr>
            <a:xfrm>
              <a:off x="7581348" y="5353071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楕円 141">
              <a:extLst>
                <a:ext uri="{FF2B5EF4-FFF2-40B4-BE49-F238E27FC236}">
                  <a16:creationId xmlns:a16="http://schemas.microsoft.com/office/drawing/2014/main" id="{209BC2F8-9847-4128-8824-CD7528E2CD12}"/>
                </a:ext>
              </a:extLst>
            </p:cNvPr>
            <p:cNvSpPr/>
            <p:nvPr/>
          </p:nvSpPr>
          <p:spPr>
            <a:xfrm>
              <a:off x="7630472" y="5789169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楕円 142">
              <a:extLst>
                <a:ext uri="{FF2B5EF4-FFF2-40B4-BE49-F238E27FC236}">
                  <a16:creationId xmlns:a16="http://schemas.microsoft.com/office/drawing/2014/main" id="{21328185-DF6D-4810-BE9F-7D1DEF904BB4}"/>
                </a:ext>
              </a:extLst>
            </p:cNvPr>
            <p:cNvSpPr/>
            <p:nvPr/>
          </p:nvSpPr>
          <p:spPr>
            <a:xfrm>
              <a:off x="7289078" y="5700209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楕円 143">
              <a:extLst>
                <a:ext uri="{FF2B5EF4-FFF2-40B4-BE49-F238E27FC236}">
                  <a16:creationId xmlns:a16="http://schemas.microsoft.com/office/drawing/2014/main" id="{886DA2CA-4563-4521-BAC0-F08750B34E89}"/>
                </a:ext>
              </a:extLst>
            </p:cNvPr>
            <p:cNvSpPr/>
            <p:nvPr/>
          </p:nvSpPr>
          <p:spPr>
            <a:xfrm>
              <a:off x="8777614" y="5769431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楕円 144">
              <a:extLst>
                <a:ext uri="{FF2B5EF4-FFF2-40B4-BE49-F238E27FC236}">
                  <a16:creationId xmlns:a16="http://schemas.microsoft.com/office/drawing/2014/main" id="{76855084-A939-4191-B92E-908A17E8F623}"/>
                </a:ext>
              </a:extLst>
            </p:cNvPr>
            <p:cNvSpPr/>
            <p:nvPr/>
          </p:nvSpPr>
          <p:spPr>
            <a:xfrm>
              <a:off x="7658237" y="6120264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楕円 145">
              <a:extLst>
                <a:ext uri="{FF2B5EF4-FFF2-40B4-BE49-F238E27FC236}">
                  <a16:creationId xmlns:a16="http://schemas.microsoft.com/office/drawing/2014/main" id="{C95A646A-EEAF-4572-B901-509D61AAEF21}"/>
                </a:ext>
              </a:extLst>
            </p:cNvPr>
            <p:cNvSpPr/>
            <p:nvPr/>
          </p:nvSpPr>
          <p:spPr>
            <a:xfrm>
              <a:off x="7931630" y="5789169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楕円 146">
              <a:extLst>
                <a:ext uri="{FF2B5EF4-FFF2-40B4-BE49-F238E27FC236}">
                  <a16:creationId xmlns:a16="http://schemas.microsoft.com/office/drawing/2014/main" id="{FB45810B-6ADA-4097-A9A3-08AEB4FB9DA9}"/>
                </a:ext>
              </a:extLst>
            </p:cNvPr>
            <p:cNvSpPr/>
            <p:nvPr/>
          </p:nvSpPr>
          <p:spPr>
            <a:xfrm>
              <a:off x="8701245" y="5342818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楕円 147">
              <a:extLst>
                <a:ext uri="{FF2B5EF4-FFF2-40B4-BE49-F238E27FC236}">
                  <a16:creationId xmlns:a16="http://schemas.microsoft.com/office/drawing/2014/main" id="{13184614-9EC6-44F2-BD9A-2B5F33A70C27}"/>
                </a:ext>
              </a:extLst>
            </p:cNvPr>
            <p:cNvSpPr/>
            <p:nvPr/>
          </p:nvSpPr>
          <p:spPr>
            <a:xfrm>
              <a:off x="8501682" y="6032940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楕円 148">
              <a:extLst>
                <a:ext uri="{FF2B5EF4-FFF2-40B4-BE49-F238E27FC236}">
                  <a16:creationId xmlns:a16="http://schemas.microsoft.com/office/drawing/2014/main" id="{9A12FA70-A933-44DD-83CA-8D26DFAB9483}"/>
                </a:ext>
              </a:extLst>
            </p:cNvPr>
            <p:cNvSpPr/>
            <p:nvPr/>
          </p:nvSpPr>
          <p:spPr>
            <a:xfrm>
              <a:off x="8968932" y="6242591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0" name="直線矢印コネクタ 149">
              <a:extLst>
                <a:ext uri="{FF2B5EF4-FFF2-40B4-BE49-F238E27FC236}">
                  <a16:creationId xmlns:a16="http://schemas.microsoft.com/office/drawing/2014/main" id="{D6D520BF-5749-444B-8C8E-59897CF78883}"/>
                </a:ext>
              </a:extLst>
            </p:cNvPr>
            <p:cNvCxnSpPr>
              <a:endCxn id="147" idx="2"/>
            </p:cNvCxnSpPr>
            <p:nvPr/>
          </p:nvCxnSpPr>
          <p:spPr>
            <a:xfrm>
              <a:off x="7781051" y="5380691"/>
              <a:ext cx="92019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楕円 150">
              <a:extLst>
                <a:ext uri="{FF2B5EF4-FFF2-40B4-BE49-F238E27FC236}">
                  <a16:creationId xmlns:a16="http://schemas.microsoft.com/office/drawing/2014/main" id="{9A74153D-C082-4367-81A9-D03285866B0B}"/>
                </a:ext>
              </a:extLst>
            </p:cNvPr>
            <p:cNvSpPr/>
            <p:nvPr/>
          </p:nvSpPr>
          <p:spPr>
            <a:xfrm>
              <a:off x="8930014" y="5921831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楕円 151">
              <a:extLst>
                <a:ext uri="{FF2B5EF4-FFF2-40B4-BE49-F238E27FC236}">
                  <a16:creationId xmlns:a16="http://schemas.microsoft.com/office/drawing/2014/main" id="{609A1707-8D3E-42CD-A461-DBE735ACA1DB}"/>
                </a:ext>
              </a:extLst>
            </p:cNvPr>
            <p:cNvSpPr/>
            <p:nvPr/>
          </p:nvSpPr>
          <p:spPr>
            <a:xfrm>
              <a:off x="8882192" y="6414590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楕円 152">
              <a:extLst>
                <a:ext uri="{FF2B5EF4-FFF2-40B4-BE49-F238E27FC236}">
                  <a16:creationId xmlns:a16="http://schemas.microsoft.com/office/drawing/2014/main" id="{C8E14C13-4DE6-4C40-A3BF-C39385231115}"/>
                </a:ext>
              </a:extLst>
            </p:cNvPr>
            <p:cNvSpPr/>
            <p:nvPr/>
          </p:nvSpPr>
          <p:spPr>
            <a:xfrm>
              <a:off x="7589744" y="5562956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楕円 153">
              <a:extLst>
                <a:ext uri="{FF2B5EF4-FFF2-40B4-BE49-F238E27FC236}">
                  <a16:creationId xmlns:a16="http://schemas.microsoft.com/office/drawing/2014/main" id="{EA2151EF-73D9-474C-A584-8D0C1358B2E7}"/>
                </a:ext>
              </a:extLst>
            </p:cNvPr>
            <p:cNvSpPr/>
            <p:nvPr/>
          </p:nvSpPr>
          <p:spPr>
            <a:xfrm>
              <a:off x="8927627" y="6157408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楕円 154">
              <a:extLst>
                <a:ext uri="{FF2B5EF4-FFF2-40B4-BE49-F238E27FC236}">
                  <a16:creationId xmlns:a16="http://schemas.microsoft.com/office/drawing/2014/main" id="{70A74ECE-936E-4521-B6E2-DB1D10FC0A84}"/>
                </a:ext>
              </a:extLst>
            </p:cNvPr>
            <p:cNvSpPr/>
            <p:nvPr/>
          </p:nvSpPr>
          <p:spPr>
            <a:xfrm>
              <a:off x="8912215" y="5571503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楕円 155">
              <a:extLst>
                <a:ext uri="{FF2B5EF4-FFF2-40B4-BE49-F238E27FC236}">
                  <a16:creationId xmlns:a16="http://schemas.microsoft.com/office/drawing/2014/main" id="{082C00BE-2D7C-4580-941F-7418B862289F}"/>
                </a:ext>
              </a:extLst>
            </p:cNvPr>
            <p:cNvSpPr/>
            <p:nvPr/>
          </p:nvSpPr>
          <p:spPr>
            <a:xfrm>
              <a:off x="8874584" y="5432578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楕円 156">
              <a:extLst>
                <a:ext uri="{FF2B5EF4-FFF2-40B4-BE49-F238E27FC236}">
                  <a16:creationId xmlns:a16="http://schemas.microsoft.com/office/drawing/2014/main" id="{607B33FB-D5E5-4F1C-81AF-1F3F119127D7}"/>
                </a:ext>
              </a:extLst>
            </p:cNvPr>
            <p:cNvSpPr/>
            <p:nvPr/>
          </p:nvSpPr>
          <p:spPr>
            <a:xfrm>
              <a:off x="8634920" y="6325854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楕円 157">
              <a:extLst>
                <a:ext uri="{FF2B5EF4-FFF2-40B4-BE49-F238E27FC236}">
                  <a16:creationId xmlns:a16="http://schemas.microsoft.com/office/drawing/2014/main" id="{471C5A9A-3297-4C72-86E3-64E26832A9C3}"/>
                </a:ext>
              </a:extLst>
            </p:cNvPr>
            <p:cNvSpPr/>
            <p:nvPr/>
          </p:nvSpPr>
          <p:spPr>
            <a:xfrm flipH="1">
              <a:off x="9243896" y="6453678"/>
              <a:ext cx="62925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テキスト ボックス 158">
              <a:extLst>
                <a:ext uri="{FF2B5EF4-FFF2-40B4-BE49-F238E27FC236}">
                  <a16:creationId xmlns:a16="http://schemas.microsoft.com/office/drawing/2014/main" id="{C5A2B13A-283B-4779-AD89-253397004EB3}"/>
                </a:ext>
              </a:extLst>
            </p:cNvPr>
            <p:cNvSpPr txBox="1"/>
            <p:nvPr/>
          </p:nvSpPr>
          <p:spPr>
            <a:xfrm>
              <a:off x="6895367" y="5029523"/>
              <a:ext cx="14277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rgbClr val="0070C0"/>
                  </a:solidFill>
                </a:rPr>
                <a:t>二酸化炭素</a:t>
              </a:r>
            </a:p>
          </p:txBody>
        </p:sp>
        <p:sp>
          <p:nvSpPr>
            <p:cNvPr id="160" name="テキスト ボックス 159">
              <a:extLst>
                <a:ext uri="{FF2B5EF4-FFF2-40B4-BE49-F238E27FC236}">
                  <a16:creationId xmlns:a16="http://schemas.microsoft.com/office/drawing/2014/main" id="{95102B6C-05FA-472D-9211-2D17AA8120B8}"/>
                </a:ext>
              </a:extLst>
            </p:cNvPr>
            <p:cNvSpPr txBox="1"/>
            <p:nvPr/>
          </p:nvSpPr>
          <p:spPr>
            <a:xfrm>
              <a:off x="8902423" y="5235945"/>
              <a:ext cx="936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FF0000"/>
                  </a:solidFill>
                </a:rPr>
                <a:t>酸素</a:t>
              </a:r>
            </a:p>
          </p:txBody>
        </p:sp>
        <p:sp>
          <p:nvSpPr>
            <p:cNvPr id="163" name="楕円 162">
              <a:extLst>
                <a:ext uri="{FF2B5EF4-FFF2-40B4-BE49-F238E27FC236}">
                  <a16:creationId xmlns:a16="http://schemas.microsoft.com/office/drawing/2014/main" id="{8005EAC3-C5EE-4707-AF73-411D92598B4B}"/>
                </a:ext>
              </a:extLst>
            </p:cNvPr>
            <p:cNvSpPr/>
            <p:nvPr/>
          </p:nvSpPr>
          <p:spPr>
            <a:xfrm>
              <a:off x="8701245" y="6061750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楕円 163">
              <a:extLst>
                <a:ext uri="{FF2B5EF4-FFF2-40B4-BE49-F238E27FC236}">
                  <a16:creationId xmlns:a16="http://schemas.microsoft.com/office/drawing/2014/main" id="{950FFC37-37B5-47EE-8503-D6D402DFB7A1}"/>
                </a:ext>
              </a:extLst>
            </p:cNvPr>
            <p:cNvSpPr/>
            <p:nvPr/>
          </p:nvSpPr>
          <p:spPr>
            <a:xfrm>
              <a:off x="7249872" y="6043653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楕円 164">
              <a:extLst>
                <a:ext uri="{FF2B5EF4-FFF2-40B4-BE49-F238E27FC236}">
                  <a16:creationId xmlns:a16="http://schemas.microsoft.com/office/drawing/2014/main" id="{B876263B-BC72-49B9-8983-8FAEB681C790}"/>
                </a:ext>
              </a:extLst>
            </p:cNvPr>
            <p:cNvSpPr/>
            <p:nvPr/>
          </p:nvSpPr>
          <p:spPr>
            <a:xfrm>
              <a:off x="8583531" y="6106492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楕円 165">
              <a:extLst>
                <a:ext uri="{FF2B5EF4-FFF2-40B4-BE49-F238E27FC236}">
                  <a16:creationId xmlns:a16="http://schemas.microsoft.com/office/drawing/2014/main" id="{58364C26-B0AF-4E36-830E-8EAF484A1DFF}"/>
                </a:ext>
              </a:extLst>
            </p:cNvPr>
            <p:cNvSpPr/>
            <p:nvPr/>
          </p:nvSpPr>
          <p:spPr>
            <a:xfrm>
              <a:off x="8583531" y="5882321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矢印: 左右 166">
              <a:extLst>
                <a:ext uri="{FF2B5EF4-FFF2-40B4-BE49-F238E27FC236}">
                  <a16:creationId xmlns:a16="http://schemas.microsoft.com/office/drawing/2014/main" id="{1CBA49E8-8510-4929-8AD0-80B5D3E346BB}"/>
                </a:ext>
              </a:extLst>
            </p:cNvPr>
            <p:cNvSpPr/>
            <p:nvPr/>
          </p:nvSpPr>
          <p:spPr>
            <a:xfrm>
              <a:off x="9109940" y="5538625"/>
              <a:ext cx="814554" cy="545855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テキスト ボックス 167">
              <a:extLst>
                <a:ext uri="{FF2B5EF4-FFF2-40B4-BE49-F238E27FC236}">
                  <a16:creationId xmlns:a16="http://schemas.microsoft.com/office/drawing/2014/main" id="{E8E7E130-FDF8-4CAC-8B7C-51F63AA52D4E}"/>
                </a:ext>
              </a:extLst>
            </p:cNvPr>
            <p:cNvSpPr txBox="1"/>
            <p:nvPr/>
          </p:nvSpPr>
          <p:spPr>
            <a:xfrm>
              <a:off x="9937400" y="5623442"/>
              <a:ext cx="646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外気</a:t>
              </a:r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DF46BD9E-4B24-4275-B748-3BA56DFB06C6}"/>
                </a:ext>
              </a:extLst>
            </p:cNvPr>
            <p:cNvSpPr/>
            <p:nvPr/>
          </p:nvSpPr>
          <p:spPr>
            <a:xfrm>
              <a:off x="8434295" y="5559015"/>
              <a:ext cx="396632" cy="438563"/>
            </a:xfrm>
            <a:custGeom>
              <a:avLst/>
              <a:gdLst>
                <a:gd name="connsiteX0" fmla="*/ 545807 w 617997"/>
                <a:gd name="connsiteY0" fmla="*/ 0 h 850232"/>
                <a:gd name="connsiteX1" fmla="*/ 376 w 617997"/>
                <a:gd name="connsiteY1" fmla="*/ 529390 h 850232"/>
                <a:gd name="connsiteX2" fmla="*/ 617997 w 617997"/>
                <a:gd name="connsiteY2" fmla="*/ 850232 h 85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997" h="850232">
                  <a:moveTo>
                    <a:pt x="545807" y="0"/>
                  </a:moveTo>
                  <a:cubicBezTo>
                    <a:pt x="267075" y="193842"/>
                    <a:pt x="-11656" y="387685"/>
                    <a:pt x="376" y="529390"/>
                  </a:cubicBezTo>
                  <a:cubicBezTo>
                    <a:pt x="12408" y="671095"/>
                    <a:pt x="315202" y="760663"/>
                    <a:pt x="617997" y="85023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1" name="直線矢印コネクタ 170">
              <a:extLst>
                <a:ext uri="{FF2B5EF4-FFF2-40B4-BE49-F238E27FC236}">
                  <a16:creationId xmlns:a16="http://schemas.microsoft.com/office/drawing/2014/main" id="{C242C79B-9C08-4B95-A29A-FA3661E5D5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9031" y="6157409"/>
              <a:ext cx="707213" cy="34762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テキスト ボックス 171">
              <a:extLst>
                <a:ext uri="{FF2B5EF4-FFF2-40B4-BE49-F238E27FC236}">
                  <a16:creationId xmlns:a16="http://schemas.microsoft.com/office/drawing/2014/main" id="{EE61A366-5072-41FB-9BFF-1D7DE72E4479}"/>
                </a:ext>
              </a:extLst>
            </p:cNvPr>
            <p:cNvSpPr txBox="1"/>
            <p:nvPr/>
          </p:nvSpPr>
          <p:spPr>
            <a:xfrm>
              <a:off x="5897592" y="6234409"/>
              <a:ext cx="2492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/>
                <a:t>肺うっ血とは</a:t>
              </a:r>
              <a:endParaRPr kumimoji="1" lang="en-US" altLang="ja-JP" b="1" dirty="0"/>
            </a:p>
            <a:p>
              <a:r>
                <a:rPr kumimoji="1" lang="ja-JP" altLang="en-US" b="1" dirty="0"/>
                <a:t>この膜が厚くなること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21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5A82CF4-D015-41FB-B65B-918C6EADD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D82EA30-D7AE-4533-A39D-9D6F488C1DC3}"/>
              </a:ext>
            </a:extLst>
          </p:cNvPr>
          <p:cNvSpPr/>
          <p:nvPr/>
        </p:nvSpPr>
        <p:spPr>
          <a:xfrm>
            <a:off x="639793" y="1222512"/>
            <a:ext cx="10912415" cy="52758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E2D087E3-4111-4072-854C-B7D4604941FF}"/>
              </a:ext>
            </a:extLst>
          </p:cNvPr>
          <p:cNvSpPr txBox="1">
            <a:spLocks/>
          </p:cNvSpPr>
          <p:nvPr/>
        </p:nvSpPr>
        <p:spPr>
          <a:xfrm>
            <a:off x="2152650" y="-35692"/>
            <a:ext cx="7886700" cy="135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8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感染経路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FA4F8D1-498E-4EF9-8A2C-E7078CAC2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39" y="-35693"/>
            <a:ext cx="1300181" cy="13275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62735C2-E333-4F3C-B497-D6CACD447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75" y="748705"/>
            <a:ext cx="554481" cy="566140"/>
          </a:xfrm>
          <a:prstGeom prst="rect">
            <a:avLst/>
          </a:prstGeo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3D6AEE7-1E28-4CB8-B269-EB6293939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960" y="1610263"/>
            <a:ext cx="9086081" cy="48880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接触感染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：ウイルスで汚染されたものを触って、口や目などの粘膜面から感染する。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（手洗い、手指消毒で防げる。ノロウイルス）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飛沫感染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：咳やくしゃみで飛ぶしぶきを吸い込んで感染する。（距離をとれば防げる、風邪、インフルエンザ）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エアゾル感染：厳密な定義無し。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空気感染：空気中に漂うウイルスを吸引して感染する。・・・（今回は証明されていない。はしか、水痘、結核）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7113A1C8-DAEE-4DD0-9911-C7A63F9B9E7D}"/>
              </a:ext>
            </a:extLst>
          </p:cNvPr>
          <p:cNvSpPr/>
          <p:nvPr/>
        </p:nvSpPr>
        <p:spPr>
          <a:xfrm>
            <a:off x="1240735" y="1610264"/>
            <a:ext cx="9710530" cy="259398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1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5CB9471-70BF-41E9-B2E6-5FA36C2ED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0B7CA40-E77C-4429-BD7E-8B3269F51540}"/>
              </a:ext>
            </a:extLst>
          </p:cNvPr>
          <p:cNvSpPr/>
          <p:nvPr/>
        </p:nvSpPr>
        <p:spPr>
          <a:xfrm>
            <a:off x="639793" y="1509625"/>
            <a:ext cx="10912415" cy="52349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8F797144-7152-4CEE-B474-8C37F4059558}"/>
              </a:ext>
            </a:extLst>
          </p:cNvPr>
          <p:cNvSpPr txBox="1">
            <a:spLocks/>
          </p:cNvSpPr>
          <p:nvPr/>
        </p:nvSpPr>
        <p:spPr>
          <a:xfrm>
            <a:off x="2152650" y="113393"/>
            <a:ext cx="7886700" cy="135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8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皆さんが行うべきこと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AD1C223-1394-459B-A9A7-12A6D095B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82" y="0"/>
            <a:ext cx="1300181" cy="13275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2658855-EA00-4832-9D97-9C850627D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04" y="952186"/>
            <a:ext cx="554481" cy="566140"/>
          </a:xfrm>
          <a:prstGeom prst="rect">
            <a:avLst/>
          </a:prstGeo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3D6AEE7-1E28-4CB8-B269-EB6293939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372" y="1780129"/>
            <a:ext cx="8439806" cy="4749008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毎朝体温をはかる。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37.5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度以上の発熱がある場合、</a:t>
            </a:r>
            <a:r>
              <a:rPr lang="ja-JP" altLang="en-US" u="sng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まっすぐ透析室にこないでください。</a:t>
            </a:r>
            <a:endParaRPr lang="en-US" altLang="ja-JP" u="sng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体調が悪いときは、自宅から、駐車場から病院（クリニック）に電話すること。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u="sng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必ずマスクをつけてください。なければ、ハンカチでもバンダナでもいいです。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自分の飛沫をとばさない。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待合室は混むので、たむろしない。大声でしゃべらない。穿刺時間に合わせて来院する。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感染者への偏見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61439E8-04A9-4539-8CC8-BCC0B9604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178" y="2047462"/>
            <a:ext cx="1690325" cy="207965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648E7A4-362E-4579-A0B1-ACDDB0218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32" y="4127115"/>
            <a:ext cx="1690325" cy="169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75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1428</TotalTime>
  <Words>919</Words>
  <Application>Microsoft Office PowerPoint</Application>
  <PresentationFormat>ワイド画面</PresentationFormat>
  <Paragraphs>130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HGP創英角ｺﾞｼｯｸUB</vt:lpstr>
      <vt:lpstr>HGS創英角ｺﾞｼｯｸUB</vt:lpstr>
      <vt:lpstr>Arial</vt:lpstr>
      <vt:lpstr>Calibri</vt:lpstr>
      <vt:lpstr>Calibri Light</vt:lpstr>
      <vt:lpstr>Office テーマ</vt:lpstr>
      <vt:lpstr>PowerPoint プレゼンテーション</vt:lpstr>
      <vt:lpstr>世界の感染者数の推移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実践してほしい・守ってほしいこと</dc:title>
  <dc:creator>Masakane Ikuto</dc:creator>
  <cp:lastModifiedBy>client</cp:lastModifiedBy>
  <cp:revision>39</cp:revision>
  <dcterms:created xsi:type="dcterms:W3CDTF">2020-02-19T05:54:46Z</dcterms:created>
  <dcterms:modified xsi:type="dcterms:W3CDTF">2020-07-17T02:59:26Z</dcterms:modified>
</cp:coreProperties>
</file>