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0"/>
  </p:notesMasterIdLst>
  <p:sldIdLst>
    <p:sldId id="256" r:id="rId2"/>
    <p:sldId id="257" r:id="rId3"/>
    <p:sldId id="258" r:id="rId4"/>
    <p:sldId id="274" r:id="rId5"/>
    <p:sldId id="276" r:id="rId6"/>
    <p:sldId id="684" r:id="rId7"/>
    <p:sldId id="1760" r:id="rId8"/>
    <p:sldId id="18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795"/>
    <a:srgbClr val="FE94B5"/>
    <a:srgbClr val="39CFB6"/>
    <a:srgbClr val="35C4D3"/>
    <a:srgbClr val="37B7D1"/>
    <a:srgbClr val="2CD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00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12318-705D-43DF-BCE5-6624872DD0EA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AE04-C0BE-4E27-AA3C-213125D97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51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51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0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50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65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79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66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86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2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41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8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31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15D0-7598-43DB-B427-A49EBB65E685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6EE1-BC22-48A9-B85D-731D388C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5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0366CB-E779-4CDA-9C95-861B18F07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951" y="2639682"/>
            <a:ext cx="8738558" cy="1960083"/>
          </a:xfrm>
        </p:spPr>
        <p:txBody>
          <a:bodyPr>
            <a:noAutofit/>
          </a:bodyPr>
          <a:lstStyle/>
          <a:p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新型コロナウイルス後の</a:t>
            </a:r>
            <a:b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新しい生活と</a:t>
            </a:r>
            <a:b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新しい透析？？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F09312-03EC-47CA-A589-036CD5233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0517" y="4870121"/>
            <a:ext cx="6858000" cy="1655762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5C02E4-0FCD-45CF-B87E-B1A243C4D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56"/>
            <a:ext cx="12192000" cy="7015956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855DE12-102E-4668-8AE1-DCEAE012762B}"/>
              </a:ext>
            </a:extLst>
          </p:cNvPr>
          <p:cNvSpPr/>
          <p:nvPr/>
        </p:nvSpPr>
        <p:spPr>
          <a:xfrm>
            <a:off x="1041400" y="1193800"/>
            <a:ext cx="10223500" cy="543854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5C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B8286C7-0065-45FA-A0F0-0D6975CA2F15}"/>
              </a:ext>
            </a:extLst>
          </p:cNvPr>
          <p:cNvSpPr txBox="1">
            <a:spLocks/>
          </p:cNvSpPr>
          <p:nvPr/>
        </p:nvSpPr>
        <p:spPr>
          <a:xfrm>
            <a:off x="838200" y="-73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n w="19050">
                  <a:solidFill>
                    <a:schemeClr val="bg1"/>
                  </a:solidFill>
                </a:ln>
                <a:solidFill>
                  <a:srgbClr val="35C4D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新しい生活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228559A-0C93-4042-869B-5B801599C698}"/>
              </a:ext>
            </a:extLst>
          </p:cNvPr>
          <p:cNvSpPr txBox="1">
            <a:spLocks/>
          </p:cNvSpPr>
          <p:nvPr/>
        </p:nvSpPr>
        <p:spPr>
          <a:xfrm>
            <a:off x="2152650" y="1690690"/>
            <a:ext cx="7886700" cy="494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一人一人の感染対策</a:t>
            </a:r>
            <a:endParaRPr lang="en-US" altLang="ja-JP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社会的距離・・・・密を避ける</a:t>
            </a:r>
            <a:endParaRPr lang="en-US" altLang="ja-JP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面と向かって話さない、咳エチケット</a:t>
            </a:r>
            <a:endParaRPr lang="en-US" altLang="ja-JP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体温、体調の細かなチェック</a:t>
            </a:r>
            <a:endParaRPr lang="en-US" altLang="ja-JP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手洗い、マスク</a:t>
            </a:r>
            <a:endParaRPr lang="en-US" altLang="ja-JP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流行地への外出に気をつける</a:t>
            </a:r>
            <a:endParaRPr lang="en-US" altLang="ja-JP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外で遊ぶ</a:t>
            </a:r>
            <a:endParaRPr lang="en-US" altLang="ja-JP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買い物、娯楽、公共交通の利用などへの注意</a:t>
            </a:r>
            <a:endParaRPr lang="en-US" altLang="ja-JP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要するに</a:t>
            </a:r>
            <a:endParaRPr lang="en-US" altLang="ja-JP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自分の体は自分で守る</a:t>
            </a:r>
            <a:endParaRPr lang="en-US" altLang="ja-JP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人に移さない、人に迷惑をかけないようにしよう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13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969EC076-457D-4280-8568-471BB55B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1799137-49A4-462F-89DF-FE40E4E0AA16}"/>
              </a:ext>
            </a:extLst>
          </p:cNvPr>
          <p:cNvSpPr/>
          <p:nvPr/>
        </p:nvSpPr>
        <p:spPr>
          <a:xfrm>
            <a:off x="1041400" y="1193800"/>
            <a:ext cx="10223500" cy="543854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09E6AEA9-2123-435B-88C5-A657F4C61427}"/>
              </a:ext>
            </a:extLst>
          </p:cNvPr>
          <p:cNvSpPr txBox="1">
            <a:spLocks/>
          </p:cNvSpPr>
          <p:nvPr/>
        </p:nvSpPr>
        <p:spPr>
          <a:xfrm>
            <a:off x="0" y="-7381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新しい生活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E505873-62FE-42A6-A826-6A0B2E6B7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86" y="26312"/>
            <a:ext cx="1784349" cy="133826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15DAE-FAC5-4BEA-8C42-4310E8B2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0690"/>
            <a:ext cx="7886700" cy="4941651"/>
          </a:xfrm>
        </p:spPr>
        <p:txBody>
          <a:bodyPr/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一人一人の感染対策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社会的距離・・・・密を避ける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面と向かって話さない、咳エチケット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体温、体調の細かなチェック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手洗い、マスク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流行地への外出に気をつける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外で遊ぶ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買い物、娯楽、公共交通の利用などへの注意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要するに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自分の体は自分で守る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人に移さない、人に迷惑をかけないようにしよう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0F3BADD-B67C-45C2-AC29-71DA48959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90" y="1569129"/>
            <a:ext cx="1681090" cy="82660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77F45BE-BB00-42B9-B950-24C5C1A15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30" y="2445544"/>
            <a:ext cx="1408438" cy="117024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40C3695-ED08-491C-899F-DD0BC733E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40" y="3591153"/>
            <a:ext cx="1681090" cy="73195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960AFC9-4103-41A8-81E4-D9A85D69D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19" y="2713122"/>
            <a:ext cx="1829179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7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3C39796F-2990-4353-A7B9-C569812B07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6A876E5-DA0E-4000-93A8-73E0D873A1EA}"/>
              </a:ext>
            </a:extLst>
          </p:cNvPr>
          <p:cNvSpPr/>
          <p:nvPr/>
        </p:nvSpPr>
        <p:spPr>
          <a:xfrm>
            <a:off x="1041400" y="1193800"/>
            <a:ext cx="10223500" cy="543854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7E1D45DC-8758-4BE7-A0F9-D7474A84EC95}"/>
              </a:ext>
            </a:extLst>
          </p:cNvPr>
          <p:cNvSpPr txBox="1">
            <a:spLocks/>
          </p:cNvSpPr>
          <p:nvPr/>
        </p:nvSpPr>
        <p:spPr>
          <a:xfrm>
            <a:off x="0" y="-7381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新しい透析？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0C611499-1D8C-4A74-9F6C-12084B2FF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86" y="26312"/>
            <a:ext cx="1784349" cy="133826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15DAE-FAC5-4BEA-8C42-4310E8B2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86" y="1819073"/>
            <a:ext cx="7886700" cy="4941651"/>
          </a:xfrm>
        </p:spPr>
        <p:txBody>
          <a:bodyPr/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自分の体調は自分で守る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自分の健康状態をチェック　自分の体調を知る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毎朝検温、体調を観察する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病気に負けないからだをつくる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透析室・待合室でのルール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発熱時・体調が悪いときは直接透析室に入らない。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あらかじめ透析室に連絡をとる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社会的距離をとる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面と向かって話さない、咳エチケット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手洗い、マスク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9038554-E920-4C58-A2BE-75AC3D779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69" y="3977721"/>
            <a:ext cx="2622848" cy="276745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685A432-8B77-4622-AD92-9A103CD45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93" y="1962938"/>
            <a:ext cx="1835279" cy="14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8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65FAF7D-00E4-4235-8466-A80473F12BF6}"/>
              </a:ext>
            </a:extLst>
          </p:cNvPr>
          <p:cNvSpPr/>
          <p:nvPr/>
        </p:nvSpPr>
        <p:spPr>
          <a:xfrm>
            <a:off x="-317500" y="-228600"/>
            <a:ext cx="12865100" cy="7404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6797B68-C486-4195-98A6-BF987BFFC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98"/>
            <a:ext cx="12192000" cy="596392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209800" y="1635918"/>
            <a:ext cx="7772400" cy="1655763"/>
          </a:xfrm>
        </p:spPr>
        <p:txBody>
          <a:bodyPr/>
          <a:lstStyle/>
          <a:p>
            <a:r>
              <a:rPr lang="ja-JP" altLang="en-US" sz="5333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自分の体は自分で守る</a:t>
            </a:r>
            <a:br>
              <a:rPr lang="en-US" altLang="ja-JP" sz="5333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5333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自分をよく知る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68600" y="3604421"/>
            <a:ext cx="6858000" cy="827881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どんな症状に注目したら良いか。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A56A9E8-691E-405C-8A97-7ED6F01A38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F1E2259-2753-4633-9368-3B639A6631B7}"/>
              </a:ext>
            </a:extLst>
          </p:cNvPr>
          <p:cNvSpPr/>
          <p:nvPr/>
        </p:nvSpPr>
        <p:spPr>
          <a:xfrm>
            <a:off x="1041400" y="1193800"/>
            <a:ext cx="10223500" cy="543854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58F45D8-FEEA-41B7-A809-6BB13556782D}"/>
              </a:ext>
            </a:extLst>
          </p:cNvPr>
          <p:cNvSpPr txBox="1">
            <a:spLocks/>
          </p:cNvSpPr>
          <p:nvPr/>
        </p:nvSpPr>
        <p:spPr>
          <a:xfrm>
            <a:off x="0" y="238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b="1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透析患者の愁訴（透析不足のサイン）</a:t>
            </a:r>
          </a:p>
        </p:txBody>
      </p:sp>
      <p:sp>
        <p:nvSpPr>
          <p:cNvPr id="282626" name="Rectangle 3"/>
          <p:cNvSpPr>
            <a:spLocks noGrp="1" noChangeArrowheads="1"/>
          </p:cNvSpPr>
          <p:nvPr>
            <p:ph idx="1"/>
          </p:nvPr>
        </p:nvSpPr>
        <p:spPr>
          <a:xfrm>
            <a:off x="1823156" y="1951054"/>
            <a:ext cx="8844844" cy="4624844"/>
          </a:xfrm>
          <a:ln w="38100"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  <a:cs typeface="Segoe UI" pitchFamily="34" charset="0"/>
              </a:rPr>
              <a:t>精神・神経症状：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Segoe UI" pitchFamily="34" charset="0"/>
              </a:rPr>
              <a:t>不眠、いらいら、レストレスレッグ、頭痛、うつ、やるきがない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  <a:cs typeface="Segoe UI" pitchFamily="34" charset="0"/>
              </a:rPr>
              <a:t>透析困難症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Segoe UI" pitchFamily="34" charset="0"/>
              </a:rPr>
              <a:t>低血圧発作、筋痙攣・・・・・・・透析後の疲労感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  <a:cs typeface="Segoe UI" pitchFamily="34" charset="0"/>
              </a:rPr>
              <a:t>皮膚症状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Segoe UI" pitchFamily="34" charset="0"/>
              </a:rPr>
              <a:t>色素沈着、掻痒症、穿通性皮膚炎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  <a:p>
            <a:pPr eaLnBrk="1" hangingPunct="1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  <a:cs typeface="Segoe UI" pitchFamily="34" charset="0"/>
              </a:rPr>
              <a:t>骨関節症状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  <a:p>
            <a:pPr eaLnBrk="1" hangingPunct="1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  <a:cs typeface="Segoe UI" pitchFamily="34" charset="0"/>
              </a:rPr>
              <a:t>その他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  <a:p>
            <a:pPr lvl="1" eaLnBrk="1" hangingPunct="1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  <a:cs typeface="Segoe UI" pitchFamily="34" charset="0"/>
              </a:rPr>
              <a:t>穿刺痛、便秘、食欲不振</a:t>
            </a:r>
            <a:endParaRPr lang="en-US" altLang="ja-JP" sz="3200" dirty="0"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  <a:p>
            <a:r>
              <a:rPr lang="ja-JP" altLang="en-US" sz="3600" u="sng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  <a:cs typeface="Segoe UI" pitchFamily="34" charset="0"/>
              </a:rPr>
              <a:t>栄養状態の悪化・・・体重減少は要注意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7575079" y="2262910"/>
            <a:ext cx="2496022" cy="4487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531486" y="2324815"/>
            <a:ext cx="729915" cy="3794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957686" y="3637184"/>
            <a:ext cx="1042146" cy="4557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31486" y="3014160"/>
            <a:ext cx="1695282" cy="3652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</p:txBody>
      </p:sp>
      <p:sp>
        <p:nvSpPr>
          <p:cNvPr id="9" name="角丸四角形 3"/>
          <p:cNvSpPr/>
          <p:nvPr/>
        </p:nvSpPr>
        <p:spPr>
          <a:xfrm>
            <a:off x="6245579" y="2972427"/>
            <a:ext cx="2263422" cy="4487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9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D3E3E8D-1DDB-4E21-80CA-4A512EDFC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56"/>
            <a:ext cx="12192000" cy="701595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E948E6-990D-435F-9269-C09A21FF1958}"/>
              </a:ext>
            </a:extLst>
          </p:cNvPr>
          <p:cNvSpPr txBox="1"/>
          <p:nvPr/>
        </p:nvSpPr>
        <p:spPr>
          <a:xfrm>
            <a:off x="3307890" y="1820917"/>
            <a:ext cx="49449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栄養が良い（ぽっちゃりしてる）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だけではダメじゃないか？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20D6DA7D-E280-4C43-BC28-171888EAAAF4}"/>
              </a:ext>
            </a:extLst>
          </p:cNvPr>
          <p:cNvSpPr/>
          <p:nvPr/>
        </p:nvSpPr>
        <p:spPr>
          <a:xfrm>
            <a:off x="5151825" y="2904831"/>
            <a:ext cx="944175" cy="744025"/>
          </a:xfrm>
          <a:prstGeom prst="downArrow">
            <a:avLst/>
          </a:prstGeom>
          <a:solidFill>
            <a:srgbClr val="35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73B2BD-7258-4715-938B-B4980C94CADD}"/>
              </a:ext>
            </a:extLst>
          </p:cNvPr>
          <p:cNvSpPr txBox="1"/>
          <p:nvPr/>
        </p:nvSpPr>
        <p:spPr>
          <a:xfrm>
            <a:off x="3307890" y="3660340"/>
            <a:ext cx="49449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筋肉がない（</a:t>
            </a:r>
            <a:r>
              <a:rPr kumimoji="1"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サルコペニア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のはだめなんだ。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516597-FB5C-457E-935A-564AC1BF01C6}"/>
              </a:ext>
            </a:extLst>
          </p:cNvPr>
          <p:cNvSpPr txBox="1"/>
          <p:nvPr/>
        </p:nvSpPr>
        <p:spPr>
          <a:xfrm>
            <a:off x="2910717" y="5639985"/>
            <a:ext cx="6370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運動療法プロジェクト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6CC282D7-C047-4928-BF68-73B5B69C3BAA}"/>
              </a:ext>
            </a:extLst>
          </p:cNvPr>
          <p:cNvSpPr txBox="1">
            <a:spLocks/>
          </p:cNvSpPr>
          <p:nvPr/>
        </p:nvSpPr>
        <p:spPr>
          <a:xfrm>
            <a:off x="838200" y="-1911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b="1" dirty="0">
                <a:ln w="19050">
                  <a:solidFill>
                    <a:schemeClr val="bg1"/>
                  </a:solidFill>
                </a:ln>
                <a:solidFill>
                  <a:srgbClr val="35C4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2018</a:t>
            </a:r>
            <a:r>
              <a:rPr lang="ja-JP" altLang="en-US" sz="5400" b="1" dirty="0">
                <a:ln w="19050">
                  <a:solidFill>
                    <a:schemeClr val="bg1"/>
                  </a:solidFill>
                </a:ln>
                <a:solidFill>
                  <a:srgbClr val="35C4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年冬　さいきんみんな転ぶな～！</a:t>
            </a: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DF8190B9-FACB-4A69-B496-1BAC2D2B7833}"/>
              </a:ext>
            </a:extLst>
          </p:cNvPr>
          <p:cNvSpPr/>
          <p:nvPr/>
        </p:nvSpPr>
        <p:spPr>
          <a:xfrm>
            <a:off x="5151825" y="4962686"/>
            <a:ext cx="944175" cy="744025"/>
          </a:xfrm>
          <a:prstGeom prst="downArrow">
            <a:avLst/>
          </a:prstGeom>
          <a:solidFill>
            <a:srgbClr val="35C4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7170ABF-D1C4-4032-9475-8D73F2F13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43" y="2167969"/>
            <a:ext cx="1784918" cy="260048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FF89B67-2BA3-4B19-B61A-8B3424CD8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3" y="1636901"/>
            <a:ext cx="1497200" cy="253585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822031A-73C8-463A-A857-0FA0A89A7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52" y="3756592"/>
            <a:ext cx="1396475" cy="83233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872B066-40F9-4A5F-A340-75AB838BC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73" y="2644952"/>
            <a:ext cx="1454308" cy="15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7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19FD5B26-7B4F-49F0-9F60-5D35861F3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4278B89-C8BB-4452-AB5F-E96E6BA1A165}"/>
              </a:ext>
            </a:extLst>
          </p:cNvPr>
          <p:cNvSpPr/>
          <p:nvPr/>
        </p:nvSpPr>
        <p:spPr>
          <a:xfrm>
            <a:off x="1041400" y="1193800"/>
            <a:ext cx="10223500" cy="543854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36A9A56B-A5CF-4F20-9DFC-A998E025678B}"/>
              </a:ext>
            </a:extLst>
          </p:cNvPr>
          <p:cNvSpPr txBox="1">
            <a:spLocks/>
          </p:cNvSpPr>
          <p:nvPr/>
        </p:nvSpPr>
        <p:spPr>
          <a:xfrm>
            <a:off x="0" y="-2301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b="1" dirty="0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サルコペニアの患者は食べていない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577393"/>
              </p:ext>
            </p:extLst>
          </p:nvPr>
        </p:nvGraphicFramePr>
        <p:xfrm>
          <a:off x="1811525" y="1366551"/>
          <a:ext cx="8568952" cy="51370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6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b="0" kern="100" dirty="0">
                          <a:effectLst/>
                          <a:latin typeface="+mn-ea"/>
                          <a:ea typeface="+mn-ea"/>
                        </a:rPr>
                        <a:t>全体</a:t>
                      </a:r>
                      <a:endParaRPr lang="en-US" altLang="ja-JP" sz="1800" b="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(n=90)</a:t>
                      </a:r>
                      <a:endParaRPr kumimoji="1" lang="ja-JP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effectLst/>
                          <a:latin typeface="+mn-ea"/>
                          <a:ea typeface="+mn-ea"/>
                        </a:rPr>
                        <a:t>サルコペニア</a:t>
                      </a:r>
                      <a:endParaRPr lang="en-US" altLang="ja-JP" sz="1600" b="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n-ea"/>
                          <a:ea typeface="+mn-ea"/>
                        </a:rPr>
                        <a:t>(n=20)</a:t>
                      </a:r>
                      <a:endParaRPr lang="ja-JP" sz="16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effectLst/>
                          <a:latin typeface="+mn-ea"/>
                          <a:ea typeface="+mn-ea"/>
                        </a:rPr>
                        <a:t>非サルコペニア</a:t>
                      </a:r>
                      <a:r>
                        <a:rPr lang="en-US" sz="1600" b="0" kern="100" dirty="0">
                          <a:effectLst/>
                          <a:latin typeface="+mn-ea"/>
                          <a:ea typeface="+mn-ea"/>
                        </a:rPr>
                        <a:t>(n=70)</a:t>
                      </a:r>
                      <a:endParaRPr lang="ja-JP" sz="16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C5E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n-ea"/>
                          <a:ea typeface="+mn-ea"/>
                        </a:rPr>
                        <a:t>P</a:t>
                      </a:r>
                      <a:r>
                        <a:rPr lang="ja-JP" sz="1600" b="0" kern="100" dirty="0">
                          <a:effectLst/>
                          <a:latin typeface="+mn-ea"/>
                          <a:ea typeface="+mn-ea"/>
                        </a:rPr>
                        <a:t>値</a:t>
                      </a:r>
                      <a:endParaRPr lang="ja-JP" sz="16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年齢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62.8±11.7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72.</a:t>
                      </a: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2.4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60.</a:t>
                      </a: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1.3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&lt;0.0001</a:t>
                      </a:r>
                      <a:endParaRPr lang="ja-JP" sz="1400" b="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男：女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68:22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15:5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53:17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0.9478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DM</a:t>
                      </a: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有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(DM%)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37(41)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8(40)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29(41)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0.9087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透析歴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7.4±5.6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6.1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1.3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7.8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0.7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0.22</a:t>
                      </a: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</a:rPr>
                        <a:t>44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BMI(kg/m</a:t>
                      </a:r>
                      <a:r>
                        <a:rPr lang="en-US" sz="1200" b="0" kern="100" baseline="300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23.3±3.3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21.</a:t>
                      </a: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</a:rPr>
                        <a:t>5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0.7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23.8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0.4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0.00</a:t>
                      </a:r>
                      <a:r>
                        <a:rPr lang="en-US" altLang="ja-JP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70</a:t>
                      </a:r>
                      <a:endParaRPr lang="ja-JP" sz="1400" b="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補正四肢筋肉量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(kg/m</a:t>
                      </a:r>
                      <a:r>
                        <a:rPr lang="en-US" sz="1200" b="0" kern="100" baseline="300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6.8±1.0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5.9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0.2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7.1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0.1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&lt;0.0001</a:t>
                      </a:r>
                      <a:endParaRPr lang="ja-JP" sz="1400" b="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握力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(kg)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30.7±9.4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22.9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1.9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32.9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1.0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&lt;0.0001</a:t>
                      </a:r>
                      <a:endParaRPr lang="ja-JP" sz="1400" b="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+mn-ea"/>
                          <a:ea typeface="+mn-ea"/>
                        </a:rPr>
                        <a:t>TUG</a:t>
                      </a:r>
                      <a:r>
                        <a:rPr lang="ja-JP" sz="1200" b="0" kern="100">
                          <a:effectLst/>
                          <a:latin typeface="+mn-ea"/>
                          <a:ea typeface="+mn-ea"/>
                        </a:rPr>
                        <a:t>テスト</a:t>
                      </a:r>
                      <a:r>
                        <a:rPr lang="en-US" sz="1200" b="0" kern="10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秒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9.8±2.9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12.1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0.6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9.1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0.3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0.00</a:t>
                      </a:r>
                      <a:r>
                        <a:rPr lang="en-US" altLang="ja-JP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01</a:t>
                      </a:r>
                      <a:endParaRPr lang="ja-JP" sz="1400" b="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エネルギー</a:t>
                      </a:r>
                      <a:r>
                        <a:rPr lang="ja-JP" altLang="en-US" sz="1200" b="0" kern="100" dirty="0">
                          <a:effectLst/>
                          <a:latin typeface="+mn-ea"/>
                          <a:ea typeface="+mn-ea"/>
                        </a:rPr>
                        <a:t>摂取</a:t>
                      </a: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量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(kcal/IBW kg/day)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33.1±9.2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29.2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2.0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34.3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1.1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0.0270</a:t>
                      </a: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たんぱく</a:t>
                      </a:r>
                      <a:r>
                        <a:rPr lang="ja-JP" altLang="en-US" sz="1200" b="0" kern="100" dirty="0">
                          <a:effectLst/>
                          <a:latin typeface="+mn-ea"/>
                          <a:ea typeface="+mn-ea"/>
                        </a:rPr>
                        <a:t>摂取</a:t>
                      </a: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質量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(g/IBW kg/day)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1.1±0.3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0.9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0.1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1.2</a:t>
                      </a:r>
                      <a:r>
                        <a:rPr lang="ja-JP" sz="1400" b="0" kern="100" dirty="0">
                          <a:effectLst/>
                          <a:latin typeface="+mn-lt"/>
                          <a:ea typeface="+mn-ea"/>
                        </a:rPr>
                        <a:t>±</a:t>
                      </a: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0.04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0.0070</a:t>
                      </a: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脂質</a:t>
                      </a:r>
                      <a:r>
                        <a:rPr lang="ja-JP" altLang="en-US" sz="1200" b="0" kern="100" dirty="0">
                          <a:effectLst/>
                          <a:latin typeface="+mn-ea"/>
                          <a:ea typeface="+mn-ea"/>
                        </a:rPr>
                        <a:t>摂取</a:t>
                      </a: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量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(g)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62.0±22.0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47.6±4.7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lt"/>
                          <a:ea typeface="+mn-ea"/>
                        </a:rPr>
                        <a:t>65.0</a:t>
                      </a: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</a:rPr>
                        <a:t>±2.5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0.0016</a:t>
                      </a:r>
                      <a:endParaRPr lang="ja-JP" sz="1400" b="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炭水化物</a:t>
                      </a:r>
                      <a:r>
                        <a:rPr lang="ja-JP" altLang="en-US" sz="1200" b="0" kern="100" dirty="0">
                          <a:effectLst/>
                          <a:latin typeface="+mn-ea"/>
                          <a:ea typeface="+mn-ea"/>
                        </a:rPr>
                        <a:t>摂取</a:t>
                      </a:r>
                      <a:r>
                        <a:rPr lang="ja-JP" sz="1200" b="0" kern="100" dirty="0">
                          <a:effectLst/>
                          <a:latin typeface="+mn-ea"/>
                          <a:ea typeface="+mn-ea"/>
                        </a:rPr>
                        <a:t>量</a:t>
                      </a: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(g)</a:t>
                      </a:r>
                      <a:endParaRPr lang="ja-JP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273.2±89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236.3±19.6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283.7±10.5</a:t>
                      </a:r>
                      <a:endParaRPr lang="ja-JP" sz="1400" b="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0.0353</a:t>
                      </a:r>
                      <a:endParaRPr lang="ja-JP" sz="1400" b="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3846" marR="638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1828804" y="4932439"/>
            <a:ext cx="7443891" cy="7865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1930">
              <a:defRPr/>
            </a:pPr>
            <a:endParaRPr kumimoji="1" lang="ja-JP" altLang="en-US" sz="2133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301B7E3-092A-4251-A3AC-22E318133B6E}"/>
              </a:ext>
            </a:extLst>
          </p:cNvPr>
          <p:cNvSpPr/>
          <p:nvPr/>
        </p:nvSpPr>
        <p:spPr>
          <a:xfrm>
            <a:off x="1828804" y="3478787"/>
            <a:ext cx="7443891" cy="2888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810">
              <a:defRPr/>
            </a:pPr>
            <a:endParaRPr kumimoji="1" lang="ja-JP" altLang="en-US" sz="16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194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FF34A7A-F7CF-478B-A562-3669BD882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38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209800" y="309563"/>
            <a:ext cx="7772400" cy="2387600"/>
          </a:xfrm>
        </p:spPr>
        <p:txBody>
          <a:bodyPr>
            <a:normAutofit/>
          </a:bodyPr>
          <a:lstStyle/>
          <a:p>
            <a:r>
              <a:rPr lang="ja-JP" altLang="en-US" sz="4800" dirty="0">
                <a:solidFill>
                  <a:srgbClr val="FD6795"/>
                </a:solidFill>
                <a:effectLst>
                  <a:glow rad="3302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新しい透析とは</a:t>
            </a:r>
            <a:br>
              <a:rPr lang="en-US" altLang="ja-JP" sz="4800" dirty="0">
                <a:solidFill>
                  <a:srgbClr val="FD6795"/>
                </a:solidFill>
                <a:effectLst>
                  <a:glow rad="3302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800" dirty="0">
                <a:solidFill>
                  <a:srgbClr val="FD6795"/>
                </a:solidFill>
                <a:effectLst>
                  <a:glow rad="3302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矢吹病院のもともと透析です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67000" y="3043238"/>
            <a:ext cx="6858000" cy="1655762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solidFill>
                  <a:srgbClr val="FD6795"/>
                </a:solidFill>
                <a:effectLst>
                  <a:glow rad="3302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自分のことは自分でやる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EFA110B-446E-4BD4-81FB-30BBD3FF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4478338"/>
            <a:ext cx="4061271" cy="23876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982DC14-0C16-4118-926A-6BCEEE6F2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/>
        </p:blipFill>
        <p:spPr>
          <a:xfrm>
            <a:off x="7502970" y="3940532"/>
            <a:ext cx="4333429" cy="29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577</Words>
  <Application>Microsoft Office PowerPoint</Application>
  <PresentationFormat>ワイド画面</PresentationFormat>
  <Paragraphs>125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HGP創英角ｺﾞｼｯｸUB</vt:lpstr>
      <vt:lpstr>HGP創英角ﾎﾟｯﾌﾟ体</vt:lpstr>
      <vt:lpstr>ＭＳ Ｐゴシック</vt:lpstr>
      <vt:lpstr>游ゴシック</vt:lpstr>
      <vt:lpstr>Arial</vt:lpstr>
      <vt:lpstr>Calibri</vt:lpstr>
      <vt:lpstr>Calibri Light</vt:lpstr>
      <vt:lpstr>Office テーマ</vt:lpstr>
      <vt:lpstr>新型コロナウイルス後の  新しい生活と  新しい透析？？</vt:lpstr>
      <vt:lpstr>PowerPoint プレゼンテーション</vt:lpstr>
      <vt:lpstr>PowerPoint プレゼンテーション</vt:lpstr>
      <vt:lpstr>自分の体は自分で守る 自分をよく知る</vt:lpstr>
      <vt:lpstr>PowerPoint プレゼンテーション</vt:lpstr>
      <vt:lpstr>PowerPoint プレゼンテーション</vt:lpstr>
      <vt:lpstr>PowerPoint プレゼンテーション</vt:lpstr>
      <vt:lpstr>新しい透析とは 矢吹病院のもともと透析です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新型コロナウイルス後の  新しい生活と  新しい透析？？</dc:title>
  <dc:creator>Masakane Ikuto</dc:creator>
  <cp:lastModifiedBy>client</cp:lastModifiedBy>
  <cp:revision>13</cp:revision>
  <dcterms:created xsi:type="dcterms:W3CDTF">2020-05-15T01:14:26Z</dcterms:created>
  <dcterms:modified xsi:type="dcterms:W3CDTF">2020-05-15T06:00:29Z</dcterms:modified>
</cp:coreProperties>
</file>