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0" r:id="rId3"/>
    <p:sldId id="256" r:id="rId4"/>
    <p:sldId id="259" r:id="rId5"/>
    <p:sldId id="261" r:id="rId6"/>
    <p:sldId id="257" r:id="rId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5EE"/>
    <a:srgbClr val="1C69F4"/>
    <a:srgbClr val="5B93F7"/>
    <a:srgbClr val="70A1F8"/>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111" d="100"/>
          <a:sy n="111" d="100"/>
        </p:scale>
        <p:origin x="228"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59594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388780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144842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227389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126406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260001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263715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377838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340337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135615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073C31-34A7-4C33-804D-3DBC4906A0C7}" type="datetimeFigureOut">
              <a:rPr kumimoji="1" lang="ja-JP" altLang="en-US" smtClean="0"/>
              <a:t>2020/2/21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28796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73C31-34A7-4C33-804D-3DBC4906A0C7}" type="datetimeFigureOut">
              <a:rPr kumimoji="1" lang="ja-JP" altLang="en-US" smtClean="0"/>
              <a:t>2020/2/21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7EBAE-436B-4666-AEC0-0C975DB39D71}" type="slidenum">
              <a:rPr kumimoji="1" lang="ja-JP" altLang="en-US" smtClean="0"/>
              <a:t>‹#›</a:t>
            </a:fld>
            <a:endParaRPr kumimoji="1" lang="ja-JP" altLang="en-US"/>
          </a:p>
        </p:txBody>
      </p:sp>
    </p:spTree>
    <p:extLst>
      <p:ext uri="{BB962C8B-B14F-4D97-AF65-F5344CB8AC3E}">
        <p14:creationId xmlns:p14="http://schemas.microsoft.com/office/powerpoint/2010/main" val="1637692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EB97BEC-1710-49F9-9733-733C3C42A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四角形: 角を丸くする 5">
            <a:extLst>
              <a:ext uri="{FF2B5EF4-FFF2-40B4-BE49-F238E27FC236}">
                <a16:creationId xmlns:a16="http://schemas.microsoft.com/office/drawing/2014/main" id="{7D868385-07E6-4F6D-B187-828FF0C1C446}"/>
              </a:ext>
            </a:extLst>
          </p:cNvPr>
          <p:cNvSpPr/>
          <p:nvPr/>
        </p:nvSpPr>
        <p:spPr>
          <a:xfrm>
            <a:off x="639793" y="1348649"/>
            <a:ext cx="10912415" cy="53036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752C6ABB-34D7-4046-84CB-24586AB7D18B}"/>
              </a:ext>
            </a:extLst>
          </p:cNvPr>
          <p:cNvSpPr>
            <a:spLocks noGrp="1"/>
          </p:cNvSpPr>
          <p:nvPr>
            <p:ph type="title"/>
          </p:nvPr>
        </p:nvSpPr>
        <p:spPr>
          <a:xfrm>
            <a:off x="2152650" y="265289"/>
            <a:ext cx="7886700" cy="1023727"/>
          </a:xfrm>
        </p:spPr>
        <p:txBody>
          <a:bodyPr>
            <a:normAutofit/>
          </a:bodyPr>
          <a:lstStyle/>
          <a:p>
            <a:pPr algn="ctr"/>
            <a:r>
              <a:rPr kumimoji="1" lang="ja-JP" altLang="en-US" sz="5400" dirty="0">
                <a:solidFill>
                  <a:schemeClr val="bg1"/>
                </a:solidFill>
                <a:effectLst>
                  <a:glow rad="228600">
                    <a:schemeClr val="accent1">
                      <a:lumMod val="50000"/>
                    </a:schemeClr>
                  </a:glow>
                </a:effectLst>
                <a:latin typeface="HGP創英角ｺﾞｼｯｸUB" panose="020B0900000000000000" pitchFamily="50" charset="-128"/>
                <a:ea typeface="HGP創英角ｺﾞｼｯｸUB" panose="020B0900000000000000" pitchFamily="50" charset="-128"/>
              </a:rPr>
              <a:t>新型コロナウイルス感染症</a:t>
            </a:r>
          </a:p>
        </p:txBody>
      </p:sp>
      <p:sp>
        <p:nvSpPr>
          <p:cNvPr id="5" name="コンテンツ プレースホルダー 4">
            <a:extLst>
              <a:ext uri="{FF2B5EF4-FFF2-40B4-BE49-F238E27FC236}">
                <a16:creationId xmlns:a16="http://schemas.microsoft.com/office/drawing/2014/main" id="{23D6AEE7-1E28-4CB8-B269-EB6293939FBA}"/>
              </a:ext>
            </a:extLst>
          </p:cNvPr>
          <p:cNvSpPr>
            <a:spLocks noGrp="1"/>
          </p:cNvSpPr>
          <p:nvPr>
            <p:ph idx="1"/>
          </p:nvPr>
        </p:nvSpPr>
        <p:spPr>
          <a:xfrm>
            <a:off x="1495441" y="1704624"/>
            <a:ext cx="9201118" cy="4636541"/>
          </a:xfrm>
        </p:spPr>
        <p:txBody>
          <a:bodyPr>
            <a:normAutofit/>
          </a:bodyPr>
          <a:lstStyle/>
          <a:p>
            <a:pPr>
              <a:lnSpc>
                <a:spcPct val="120000"/>
              </a:lnSpc>
              <a:spcBef>
                <a:spcPts val="600"/>
              </a:spcBef>
            </a:pPr>
            <a:r>
              <a:rPr lang="en-US" altLang="ja-JP" sz="3200" dirty="0">
                <a:latin typeface="HGP創英角ｺﾞｼｯｸUB" panose="020B0900000000000000" pitchFamily="50" charset="-128"/>
                <a:ea typeface="HGP創英角ｺﾞｼｯｸUB" panose="020B0900000000000000" pitchFamily="50" charset="-128"/>
              </a:rPr>
              <a:t>2019.12</a:t>
            </a:r>
            <a:r>
              <a:rPr lang="ja-JP" altLang="en-US" sz="3200" dirty="0">
                <a:latin typeface="HGP創英角ｺﾞｼｯｸUB" panose="020B0900000000000000" pitchFamily="50" charset="-128"/>
                <a:ea typeface="HGP創英角ｺﾞｼｯｸUB" panose="020B0900000000000000" pitchFamily="50" charset="-128"/>
              </a:rPr>
              <a:t>　中国湖北省武漢で始まった。</a:t>
            </a:r>
            <a:endParaRPr lang="en-US" altLang="ja-JP" sz="3200"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r>
              <a:rPr lang="en-US" altLang="ja-JP" sz="3200" dirty="0">
                <a:latin typeface="HGP創英角ｺﾞｼｯｸUB" panose="020B0900000000000000" pitchFamily="50" charset="-128"/>
                <a:ea typeface="HGP創英角ｺﾞｼｯｸUB" panose="020B0900000000000000" pitchFamily="50" charset="-128"/>
              </a:rPr>
              <a:t>2020.02.20</a:t>
            </a:r>
            <a:r>
              <a:rPr lang="ja-JP" altLang="en-US" sz="3200" dirty="0">
                <a:latin typeface="HGP創英角ｺﾞｼｯｸUB" panose="020B0900000000000000" pitchFamily="50" charset="-128"/>
                <a:ea typeface="HGP創英角ｺﾞｼｯｸUB" panose="020B0900000000000000" pitchFamily="50" charset="-128"/>
              </a:rPr>
              <a:t>現在　世界で</a:t>
            </a:r>
            <a:r>
              <a:rPr lang="en-US" altLang="ja-JP" sz="3200" dirty="0">
                <a:latin typeface="HGP創英角ｺﾞｼｯｸUB" panose="020B0900000000000000" pitchFamily="50" charset="-128"/>
                <a:ea typeface="HGP創英角ｺﾞｼｯｸUB" panose="020B0900000000000000" pitchFamily="50" charset="-128"/>
              </a:rPr>
              <a:t>75,000</a:t>
            </a:r>
            <a:r>
              <a:rPr lang="ja-JP" altLang="en-US" sz="3200" dirty="0">
                <a:latin typeface="HGP創英角ｺﾞｼｯｸUB" panose="020B0900000000000000" pitchFamily="50" charset="-128"/>
                <a:ea typeface="HGP創英角ｺﾞｼｯｸUB" panose="020B0900000000000000" pitchFamily="50" charset="-128"/>
              </a:rPr>
              <a:t>人が感染、死亡者は</a:t>
            </a:r>
            <a:r>
              <a:rPr lang="en-US" altLang="ja-JP" sz="3200" dirty="0">
                <a:latin typeface="HGP創英角ｺﾞｼｯｸUB" panose="020B0900000000000000" pitchFamily="50" charset="-128"/>
                <a:ea typeface="HGP創英角ｺﾞｼｯｸUB" panose="020B0900000000000000" pitchFamily="50" charset="-128"/>
              </a:rPr>
              <a:t>2,000</a:t>
            </a:r>
            <a:r>
              <a:rPr lang="ja-JP" altLang="en-US" sz="3200" dirty="0">
                <a:latin typeface="HGP創英角ｺﾞｼｯｸUB" panose="020B0900000000000000" pitchFamily="50" charset="-128"/>
                <a:ea typeface="HGP創英角ｺﾞｼｯｸUB" panose="020B0900000000000000" pitchFamily="50" charset="-128"/>
              </a:rPr>
              <a:t>人を超えた。</a:t>
            </a:r>
            <a:endParaRPr lang="en-US" altLang="ja-JP" sz="3200"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r>
              <a:rPr lang="ja-JP" altLang="en-US" sz="3200" u="sng" dirty="0">
                <a:solidFill>
                  <a:srgbClr val="FF0000"/>
                </a:solidFill>
                <a:latin typeface="HGP創英角ｺﾞｼｯｸUB" panose="020B0900000000000000" pitchFamily="50" charset="-128"/>
                <a:ea typeface="HGP創英角ｺﾞｼｯｸUB" panose="020B0900000000000000" pitchFamily="50" charset="-128"/>
              </a:rPr>
              <a:t>日本でもすでに市中感染が進行しており、いつどこで感染者がでてもおかしくない。</a:t>
            </a:r>
            <a:endParaRPr lang="en-US" altLang="ja-JP" sz="3200" u="sng" dirty="0">
              <a:solidFill>
                <a:srgbClr val="FF0000"/>
              </a:solidFill>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r>
              <a:rPr lang="ja-JP" altLang="en-US" sz="3200" u="sng" dirty="0">
                <a:solidFill>
                  <a:srgbClr val="FF0000"/>
                </a:solidFill>
                <a:latin typeface="HGP創英角ｺﾞｼｯｸUB" panose="020B0900000000000000" pitchFamily="50" charset="-128"/>
                <a:ea typeface="HGP創英角ｺﾞｼｯｸUB" panose="020B0900000000000000" pitchFamily="50" charset="-128"/>
              </a:rPr>
              <a:t>高齢者、免疫能低下者、透析患者では重症化しやすく、肺炎から人工呼吸器が必要になる。</a:t>
            </a:r>
            <a:endParaRPr lang="en-US" altLang="ja-JP" sz="3200" u="sng" dirty="0">
              <a:solidFill>
                <a:srgbClr val="FF0000"/>
              </a:solidFill>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endParaRPr lang="ja-JP" altLang="en-US" sz="3200" dirty="0">
              <a:latin typeface="HGP創英角ｺﾞｼｯｸUB" panose="020B0900000000000000" pitchFamily="50" charset="-128"/>
              <a:ea typeface="HGP創英角ｺﾞｼｯｸUB" panose="020B0900000000000000" pitchFamily="50" charset="-128"/>
            </a:endParaRPr>
          </a:p>
        </p:txBody>
      </p:sp>
      <p:pic>
        <p:nvPicPr>
          <p:cNvPr id="8" name="図 7">
            <a:extLst>
              <a:ext uri="{FF2B5EF4-FFF2-40B4-BE49-F238E27FC236}">
                <a16:creationId xmlns:a16="http://schemas.microsoft.com/office/drawing/2014/main" id="{4D0A1CA0-1BF3-46B9-89AA-79B1490B9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79" y="113393"/>
            <a:ext cx="1300181" cy="1327518"/>
          </a:xfrm>
          <a:prstGeom prst="rect">
            <a:avLst/>
          </a:prstGeom>
        </p:spPr>
      </p:pic>
      <p:pic>
        <p:nvPicPr>
          <p:cNvPr id="9" name="図 8">
            <a:extLst>
              <a:ext uri="{FF2B5EF4-FFF2-40B4-BE49-F238E27FC236}">
                <a16:creationId xmlns:a16="http://schemas.microsoft.com/office/drawing/2014/main" id="{B1CDADB2-611B-4F25-9119-3BCD28E21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701" y="1065579"/>
            <a:ext cx="554481" cy="566140"/>
          </a:xfrm>
          <a:prstGeom prst="rect">
            <a:avLst/>
          </a:prstGeom>
        </p:spPr>
      </p:pic>
    </p:spTree>
    <p:extLst>
      <p:ext uri="{BB962C8B-B14F-4D97-AF65-F5344CB8AC3E}">
        <p14:creationId xmlns:p14="http://schemas.microsoft.com/office/powerpoint/2010/main" val="214855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D669588-D30C-4818-8AE5-9C01FCEAE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四角形: 角を丸くする 6">
            <a:extLst>
              <a:ext uri="{FF2B5EF4-FFF2-40B4-BE49-F238E27FC236}">
                <a16:creationId xmlns:a16="http://schemas.microsoft.com/office/drawing/2014/main" id="{806AD185-88AF-44C2-80ED-07415C78116C}"/>
              </a:ext>
            </a:extLst>
          </p:cNvPr>
          <p:cNvSpPr/>
          <p:nvPr/>
        </p:nvSpPr>
        <p:spPr>
          <a:xfrm>
            <a:off x="639793" y="1348649"/>
            <a:ext cx="10912415" cy="53036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7113A1C8-DAEE-4DD0-9911-C7A63F9B9E7D}"/>
              </a:ext>
            </a:extLst>
          </p:cNvPr>
          <p:cNvSpPr/>
          <p:nvPr/>
        </p:nvSpPr>
        <p:spPr>
          <a:xfrm>
            <a:off x="1318592" y="1595417"/>
            <a:ext cx="9554817" cy="2805042"/>
          </a:xfrm>
          <a:prstGeom prst="roundRect">
            <a:avLst/>
          </a:prstGeom>
          <a:solidFill>
            <a:srgbClr val="FFFFCC"/>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23D6AEE7-1E28-4CB8-B269-EB6293939FBA}"/>
              </a:ext>
            </a:extLst>
          </p:cNvPr>
          <p:cNvSpPr>
            <a:spLocks noGrp="1"/>
          </p:cNvSpPr>
          <p:nvPr>
            <p:ph idx="1"/>
          </p:nvPr>
        </p:nvSpPr>
        <p:spPr>
          <a:xfrm>
            <a:off x="1523142" y="1729531"/>
            <a:ext cx="9145716" cy="4888088"/>
          </a:xfrm>
        </p:spPr>
        <p:txBody>
          <a:bodyPr>
            <a:normAutofit lnSpcReduction="10000"/>
          </a:bodyPr>
          <a:lstStyle/>
          <a:p>
            <a:pPr>
              <a:lnSpc>
                <a:spcPct val="120000"/>
              </a:lnSpc>
              <a:spcBef>
                <a:spcPts val="600"/>
              </a:spcBef>
            </a:pPr>
            <a:r>
              <a:rPr lang="ja-JP" altLang="en-US" dirty="0">
                <a:solidFill>
                  <a:srgbClr val="FF0000"/>
                </a:solidFill>
                <a:latin typeface="HGP創英角ｺﾞｼｯｸUB" panose="020B0900000000000000" pitchFamily="50" charset="-128"/>
                <a:ea typeface="HGP創英角ｺﾞｼｯｸUB" panose="020B0900000000000000" pitchFamily="50" charset="-128"/>
              </a:rPr>
              <a:t>接触感染</a:t>
            </a:r>
            <a:r>
              <a:rPr lang="ja-JP" altLang="en-US" dirty="0">
                <a:latin typeface="HGP創英角ｺﾞｼｯｸUB" panose="020B0900000000000000" pitchFamily="50" charset="-128"/>
                <a:ea typeface="HGP創英角ｺﾞｼｯｸUB" panose="020B0900000000000000" pitchFamily="50" charset="-128"/>
              </a:rPr>
              <a:t>：ウイルスで汚染されたものを触って、口や目などの粘膜面から感染する。（手洗い、手指消毒で防げる。ノロウイルス）</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r>
              <a:rPr lang="ja-JP" altLang="en-US" dirty="0">
                <a:solidFill>
                  <a:srgbClr val="FF0000"/>
                </a:solidFill>
                <a:latin typeface="HGP創英角ｺﾞｼｯｸUB" panose="020B0900000000000000" pitchFamily="50" charset="-128"/>
                <a:ea typeface="HGP創英角ｺﾞｼｯｸUB" panose="020B0900000000000000" pitchFamily="50" charset="-128"/>
              </a:rPr>
              <a:t>飛沫感染</a:t>
            </a:r>
            <a:r>
              <a:rPr lang="ja-JP" altLang="en-US" dirty="0">
                <a:latin typeface="HGP創英角ｺﾞｼｯｸUB" panose="020B0900000000000000" pitchFamily="50" charset="-128"/>
                <a:ea typeface="HGP創英角ｺﾞｼｯｸUB" panose="020B0900000000000000" pitchFamily="50" charset="-128"/>
              </a:rPr>
              <a:t>：咳やくしゃみで飛ぶしぶきを吸い込んで感染する。（距離をとれば防げる、風邪、インフルエンザ）</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endParaRPr lang="en-US" altLang="ja-JP"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r>
              <a:rPr lang="ja-JP" altLang="en-US" dirty="0">
                <a:latin typeface="HGP創英角ｺﾞｼｯｸUB" panose="020B0900000000000000" pitchFamily="50" charset="-128"/>
                <a:ea typeface="HGP創英角ｺﾞｼｯｸUB" panose="020B0900000000000000" pitchFamily="50" charset="-128"/>
              </a:rPr>
              <a:t>エアゾル感染：厳密な定義無し。</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r>
              <a:rPr lang="ja-JP" altLang="en-US" dirty="0">
                <a:latin typeface="HGP創英角ｺﾞｼｯｸUB" panose="020B0900000000000000" pitchFamily="50" charset="-128"/>
                <a:ea typeface="HGP創英角ｺﾞｼｯｸUB" panose="020B0900000000000000" pitchFamily="50" charset="-128"/>
              </a:rPr>
              <a:t>空気感染：空気中に漂うウイルスを吸引して感染する。</a:t>
            </a:r>
            <a:endParaRPr lang="en-US" altLang="ja-JP" dirty="0">
              <a:latin typeface="HGP創英角ｺﾞｼｯｸUB" panose="020B0900000000000000" pitchFamily="50" charset="-128"/>
              <a:ea typeface="HGP創英角ｺﾞｼｯｸUB" panose="020B0900000000000000" pitchFamily="50" charset="-128"/>
            </a:endParaRPr>
          </a:p>
          <a:p>
            <a:pPr marL="0" indent="0">
              <a:lnSpc>
                <a:spcPct val="120000"/>
              </a:lnSpc>
              <a:spcBef>
                <a:spcPts val="600"/>
              </a:spcBef>
              <a:buNone/>
            </a:pPr>
            <a:r>
              <a:rPr lang="en-US" altLang="ja-JP" dirty="0">
                <a:latin typeface="HGP創英角ｺﾞｼｯｸUB" panose="020B0900000000000000" pitchFamily="50" charset="-128"/>
                <a:ea typeface="HGP創英角ｺﾞｼｯｸUB" panose="020B0900000000000000" pitchFamily="50" charset="-128"/>
              </a:rPr>
              <a:t> </a:t>
            </a:r>
            <a:r>
              <a:rPr lang="ja-JP" altLang="en-US" dirty="0">
                <a:latin typeface="HGP創英角ｺﾞｼｯｸUB" panose="020B0900000000000000" pitchFamily="50" charset="-128"/>
                <a:ea typeface="HGP創英角ｺﾞｼｯｸUB" panose="020B0900000000000000" pitchFamily="50" charset="-128"/>
              </a:rPr>
              <a:t>（今回は証明されていない。はしか、水痘、結核）</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endParaRPr lang="en-US" altLang="ja-JP" dirty="0">
              <a:latin typeface="HGP創英角ｺﾞｼｯｸUB" panose="020B0900000000000000" pitchFamily="50" charset="-128"/>
              <a:ea typeface="HGP創英角ｺﾞｼｯｸUB" panose="020B0900000000000000" pitchFamily="50" charset="-128"/>
            </a:endParaRPr>
          </a:p>
          <a:p>
            <a:pPr>
              <a:lnSpc>
                <a:spcPct val="120000"/>
              </a:lnSpc>
              <a:spcBef>
                <a:spcPts val="600"/>
              </a:spcBef>
            </a:pP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9" name="タイトル 3">
            <a:extLst>
              <a:ext uri="{FF2B5EF4-FFF2-40B4-BE49-F238E27FC236}">
                <a16:creationId xmlns:a16="http://schemas.microsoft.com/office/drawing/2014/main" id="{EDF4DDC0-0BD3-4DFF-A227-2F360A478A90}"/>
              </a:ext>
            </a:extLst>
          </p:cNvPr>
          <p:cNvSpPr>
            <a:spLocks noGrp="1"/>
          </p:cNvSpPr>
          <p:nvPr>
            <p:ph type="title"/>
          </p:nvPr>
        </p:nvSpPr>
        <p:spPr>
          <a:xfrm>
            <a:off x="2152650" y="265289"/>
            <a:ext cx="7886700" cy="1023727"/>
          </a:xfrm>
        </p:spPr>
        <p:txBody>
          <a:bodyPr>
            <a:normAutofit/>
          </a:bodyPr>
          <a:lstStyle/>
          <a:p>
            <a:pPr algn="ctr"/>
            <a:r>
              <a:rPr kumimoji="1" lang="ja-JP" altLang="en-US" sz="5400" dirty="0">
                <a:solidFill>
                  <a:schemeClr val="bg1"/>
                </a:solidFill>
                <a:effectLst>
                  <a:glow rad="228600">
                    <a:schemeClr val="accent1">
                      <a:lumMod val="50000"/>
                    </a:schemeClr>
                  </a:glow>
                </a:effectLst>
                <a:latin typeface="HGP創英角ｺﾞｼｯｸUB" panose="020B0900000000000000" pitchFamily="50" charset="-128"/>
                <a:ea typeface="HGP創英角ｺﾞｼｯｸUB" panose="020B0900000000000000" pitchFamily="50" charset="-128"/>
              </a:rPr>
              <a:t>感染経路</a:t>
            </a:r>
          </a:p>
        </p:txBody>
      </p:sp>
      <p:pic>
        <p:nvPicPr>
          <p:cNvPr id="10" name="図 9">
            <a:extLst>
              <a:ext uri="{FF2B5EF4-FFF2-40B4-BE49-F238E27FC236}">
                <a16:creationId xmlns:a16="http://schemas.microsoft.com/office/drawing/2014/main" id="{20EA677E-1F69-4533-A71C-8BA5431CC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919" y="83214"/>
            <a:ext cx="1173700" cy="1198378"/>
          </a:xfrm>
          <a:prstGeom prst="rect">
            <a:avLst/>
          </a:prstGeom>
        </p:spPr>
      </p:pic>
      <p:pic>
        <p:nvPicPr>
          <p:cNvPr id="11" name="図 10">
            <a:extLst>
              <a:ext uri="{FF2B5EF4-FFF2-40B4-BE49-F238E27FC236}">
                <a16:creationId xmlns:a16="http://schemas.microsoft.com/office/drawing/2014/main" id="{29AA375A-61CF-47A3-A408-95153608A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762" y="837828"/>
            <a:ext cx="631653" cy="644935"/>
          </a:xfrm>
          <a:prstGeom prst="rect">
            <a:avLst/>
          </a:prstGeom>
        </p:spPr>
      </p:pic>
    </p:spTree>
    <p:extLst>
      <p:ext uri="{BB962C8B-B14F-4D97-AF65-F5344CB8AC3E}">
        <p14:creationId xmlns:p14="http://schemas.microsoft.com/office/powerpoint/2010/main" val="5421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7489EB9-A7A1-4D87-982B-75AA2D5D6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四角形: 角を丸くする 6">
            <a:extLst>
              <a:ext uri="{FF2B5EF4-FFF2-40B4-BE49-F238E27FC236}">
                <a16:creationId xmlns:a16="http://schemas.microsoft.com/office/drawing/2014/main" id="{B3E935FF-8E22-4698-A0FF-4D0C194B346D}"/>
              </a:ext>
            </a:extLst>
          </p:cNvPr>
          <p:cNvSpPr/>
          <p:nvPr/>
        </p:nvSpPr>
        <p:spPr>
          <a:xfrm>
            <a:off x="639793" y="1348649"/>
            <a:ext cx="10912415" cy="53036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23D6AEE7-1E28-4CB8-B269-EB6293939FBA}"/>
              </a:ext>
            </a:extLst>
          </p:cNvPr>
          <p:cNvSpPr>
            <a:spLocks noGrp="1"/>
          </p:cNvSpPr>
          <p:nvPr>
            <p:ph idx="1"/>
          </p:nvPr>
        </p:nvSpPr>
        <p:spPr>
          <a:xfrm>
            <a:off x="1066165" y="2013670"/>
            <a:ext cx="7886700" cy="4351338"/>
          </a:xfrm>
        </p:spPr>
        <p:txBody>
          <a:bodyPr>
            <a:normAutofit/>
          </a:bodyPr>
          <a:lstStyle/>
          <a:p>
            <a:r>
              <a:rPr lang="ja-JP" altLang="en-US" sz="3600" dirty="0">
                <a:latin typeface="HGP創英角ｺﾞｼｯｸUB" panose="020B0900000000000000" pitchFamily="50" charset="-128"/>
                <a:ea typeface="HGP創英角ｺﾞｼｯｸUB" panose="020B0900000000000000" pitchFamily="50" charset="-128"/>
              </a:rPr>
              <a:t>毎朝体温をはかる。</a:t>
            </a:r>
            <a:endParaRPr lang="en-US" altLang="ja-JP" sz="3600" dirty="0">
              <a:latin typeface="HGP創英角ｺﾞｼｯｸUB" panose="020B0900000000000000" pitchFamily="50" charset="-128"/>
              <a:ea typeface="HGP創英角ｺﾞｼｯｸUB" panose="020B0900000000000000" pitchFamily="50" charset="-128"/>
            </a:endParaRPr>
          </a:p>
          <a:p>
            <a:r>
              <a:rPr lang="en-US" altLang="ja-JP" sz="3600" dirty="0">
                <a:latin typeface="HGP創英角ｺﾞｼｯｸUB" panose="020B0900000000000000" pitchFamily="50" charset="-128"/>
                <a:ea typeface="HGP創英角ｺﾞｼｯｸUB" panose="020B0900000000000000" pitchFamily="50" charset="-128"/>
              </a:rPr>
              <a:t>37.5</a:t>
            </a:r>
            <a:r>
              <a:rPr lang="ja-JP" altLang="en-US" sz="3600" dirty="0">
                <a:latin typeface="HGP創英角ｺﾞｼｯｸUB" panose="020B0900000000000000" pitchFamily="50" charset="-128"/>
                <a:ea typeface="HGP創英角ｺﾞｼｯｸUB" panose="020B0900000000000000" pitchFamily="50" charset="-128"/>
              </a:rPr>
              <a:t>度以上の発熱がある場合、</a:t>
            </a:r>
            <a:endParaRPr lang="en-US" altLang="ja-JP" sz="36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3600" u="sng" dirty="0">
                <a:solidFill>
                  <a:srgbClr val="FF0000"/>
                </a:solidFill>
                <a:latin typeface="HGP創英角ｺﾞｼｯｸUB" panose="020B0900000000000000" pitchFamily="50" charset="-128"/>
                <a:ea typeface="HGP創英角ｺﾞｼｯｸUB" panose="020B0900000000000000" pitchFamily="50" charset="-128"/>
              </a:rPr>
              <a:t> まっすぐ透析室にこないでください。</a:t>
            </a:r>
            <a:endParaRPr lang="en-US" altLang="ja-JP" sz="3600" u="sng"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3600" dirty="0">
                <a:latin typeface="HGP創英角ｺﾞｼｯｸUB" panose="020B0900000000000000" pitchFamily="50" charset="-128"/>
                <a:ea typeface="HGP創英角ｺﾞｼｯｸUB" panose="020B0900000000000000" pitchFamily="50" charset="-128"/>
              </a:rPr>
              <a:t>体調が悪いときは、自宅から、駐車場から病院（クリニック）に電話すること。</a:t>
            </a:r>
            <a:endParaRPr lang="en-US" altLang="ja-JP" sz="3600" dirty="0">
              <a:latin typeface="HGP創英角ｺﾞｼｯｸUB" panose="020B0900000000000000" pitchFamily="50" charset="-128"/>
              <a:ea typeface="HGP創英角ｺﾞｼｯｸUB" panose="020B0900000000000000" pitchFamily="50" charset="-128"/>
            </a:endParaRPr>
          </a:p>
        </p:txBody>
      </p:sp>
      <p:sp>
        <p:nvSpPr>
          <p:cNvPr id="8" name="タイトル 3">
            <a:extLst>
              <a:ext uri="{FF2B5EF4-FFF2-40B4-BE49-F238E27FC236}">
                <a16:creationId xmlns:a16="http://schemas.microsoft.com/office/drawing/2014/main" id="{F6CEC649-9B75-4947-B863-81A933EEEAE1}"/>
              </a:ext>
            </a:extLst>
          </p:cNvPr>
          <p:cNvSpPr txBox="1">
            <a:spLocks/>
          </p:cNvSpPr>
          <p:nvPr/>
        </p:nvSpPr>
        <p:spPr>
          <a:xfrm>
            <a:off x="1108213" y="265289"/>
            <a:ext cx="9975574" cy="1023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effectLst>
                  <a:glow rad="139700">
                    <a:schemeClr val="accent1">
                      <a:lumMod val="50000"/>
                    </a:schemeClr>
                  </a:glow>
                </a:effectLst>
                <a:latin typeface="HGP創英角ｺﾞｼｯｸUB" panose="020B0900000000000000" pitchFamily="50" charset="-128"/>
                <a:ea typeface="HGP創英角ｺﾞｼｯｸUB" panose="020B0900000000000000" pitchFamily="50" charset="-128"/>
              </a:rPr>
              <a:t>実践してほしい・守ってほしいこと</a:t>
            </a:r>
          </a:p>
        </p:txBody>
      </p:sp>
      <p:pic>
        <p:nvPicPr>
          <p:cNvPr id="10" name="図 9">
            <a:extLst>
              <a:ext uri="{FF2B5EF4-FFF2-40B4-BE49-F238E27FC236}">
                <a16:creationId xmlns:a16="http://schemas.microsoft.com/office/drawing/2014/main" id="{166CEE38-3476-4040-BA20-ADE4E123B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650" y="1726334"/>
            <a:ext cx="2100334" cy="2350601"/>
          </a:xfrm>
          <a:prstGeom prst="rect">
            <a:avLst/>
          </a:prstGeom>
        </p:spPr>
      </p:pic>
      <p:pic>
        <p:nvPicPr>
          <p:cNvPr id="16" name="図 15">
            <a:extLst>
              <a:ext uri="{FF2B5EF4-FFF2-40B4-BE49-F238E27FC236}">
                <a16:creationId xmlns:a16="http://schemas.microsoft.com/office/drawing/2014/main" id="{F73000C7-6BEF-42DE-BB06-A360BC277782}"/>
              </a:ext>
            </a:extLst>
          </p:cNvPr>
          <p:cNvPicPr>
            <a:picLocks noChangeAspect="1"/>
          </p:cNvPicPr>
          <p:nvPr/>
        </p:nvPicPr>
        <p:blipFill rotWithShape="1">
          <a:blip r:embed="rId4">
            <a:extLst>
              <a:ext uri="{28A0092B-C50C-407E-A947-70E740481C1C}">
                <a14:useLocalDpi xmlns:a14="http://schemas.microsoft.com/office/drawing/2010/main" val="0"/>
              </a:ext>
            </a:extLst>
          </a:blip>
          <a:srcRect r="40061"/>
          <a:stretch/>
        </p:blipFill>
        <p:spPr>
          <a:xfrm>
            <a:off x="6358582" y="4949490"/>
            <a:ext cx="2100334" cy="1762487"/>
          </a:xfrm>
          <a:prstGeom prst="rect">
            <a:avLst/>
          </a:prstGeom>
        </p:spPr>
      </p:pic>
      <p:sp>
        <p:nvSpPr>
          <p:cNvPr id="17" name="吹き出し: 四角形 16">
            <a:extLst>
              <a:ext uri="{FF2B5EF4-FFF2-40B4-BE49-F238E27FC236}">
                <a16:creationId xmlns:a16="http://schemas.microsoft.com/office/drawing/2014/main" id="{7CB3B88D-571C-402F-A8F1-9744D4940EF1}"/>
              </a:ext>
            </a:extLst>
          </p:cNvPr>
          <p:cNvSpPr/>
          <p:nvPr/>
        </p:nvSpPr>
        <p:spPr>
          <a:xfrm>
            <a:off x="8672102" y="4466856"/>
            <a:ext cx="2230047" cy="1790582"/>
          </a:xfrm>
          <a:prstGeom prst="wedgeRectCallout">
            <a:avLst>
              <a:gd name="adj1" fmla="val -85800"/>
              <a:gd name="adj2" fmla="val 19856"/>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4B3A1B86-6174-4483-B299-C31F9EDE9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998" y="4136567"/>
            <a:ext cx="1876299" cy="2120871"/>
          </a:xfrm>
          <a:prstGeom prst="rect">
            <a:avLst/>
          </a:prstGeom>
        </p:spPr>
      </p:pic>
    </p:spTree>
    <p:extLst>
      <p:ext uri="{BB962C8B-B14F-4D97-AF65-F5344CB8AC3E}">
        <p14:creationId xmlns:p14="http://schemas.microsoft.com/office/powerpoint/2010/main" val="407203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81D458C-A288-4337-8E09-C66BD8DAF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 y="-43272"/>
            <a:ext cx="12268928" cy="6901272"/>
          </a:xfrm>
          <a:prstGeom prst="rect">
            <a:avLst/>
          </a:prstGeom>
        </p:spPr>
      </p:pic>
      <p:sp>
        <p:nvSpPr>
          <p:cNvPr id="7" name="四角形: 角を丸くする 6">
            <a:extLst>
              <a:ext uri="{FF2B5EF4-FFF2-40B4-BE49-F238E27FC236}">
                <a16:creationId xmlns:a16="http://schemas.microsoft.com/office/drawing/2014/main" id="{C362D97B-2C93-4EBA-90B4-B271A86930CB}"/>
              </a:ext>
            </a:extLst>
          </p:cNvPr>
          <p:cNvSpPr/>
          <p:nvPr/>
        </p:nvSpPr>
        <p:spPr>
          <a:xfrm>
            <a:off x="639793" y="1289016"/>
            <a:ext cx="10912415" cy="55689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23D6AEE7-1E28-4CB8-B269-EB6293939FBA}"/>
              </a:ext>
            </a:extLst>
          </p:cNvPr>
          <p:cNvSpPr>
            <a:spLocks noGrp="1"/>
          </p:cNvSpPr>
          <p:nvPr>
            <p:ph idx="1"/>
          </p:nvPr>
        </p:nvSpPr>
        <p:spPr>
          <a:xfrm>
            <a:off x="1772355" y="1289016"/>
            <a:ext cx="8647289" cy="5644444"/>
          </a:xfrm>
        </p:spPr>
        <p:txBody>
          <a:bodyPr>
            <a:normAutofit fontScale="85000" lnSpcReduction="20000"/>
          </a:bodyPr>
          <a:lstStyle/>
          <a:p>
            <a:pPr marL="514350" indent="-514350">
              <a:lnSpc>
                <a:spcPct val="120000"/>
              </a:lnSpc>
              <a:spcBef>
                <a:spcPts val="600"/>
              </a:spcBef>
              <a:buFont typeface="+mj-ea"/>
              <a:buAutoNum type="circleNumDbPlain"/>
            </a:pPr>
            <a:r>
              <a:rPr lang="en-US" altLang="ja-JP" sz="3000" dirty="0">
                <a:latin typeface="HGP創英角ｺﾞｼｯｸUB" panose="020B0900000000000000" pitchFamily="50" charset="-128"/>
                <a:ea typeface="HGP創英角ｺﾞｼｯｸUB" panose="020B0900000000000000" pitchFamily="50" charset="-128"/>
              </a:rPr>
              <a:t>2</a:t>
            </a:r>
            <a:r>
              <a:rPr lang="ja-JP" altLang="en-US" sz="3000" dirty="0">
                <a:latin typeface="HGP創英角ｺﾞｼｯｸUB" panose="020B0900000000000000" pitchFamily="50" charset="-128"/>
                <a:ea typeface="HGP創英角ｺﾞｼｯｸUB" panose="020B0900000000000000" pitchFamily="50" charset="-128"/>
              </a:rPr>
              <a:t>週間以内の中国への渡航歴はありますか。または、</a:t>
            </a:r>
            <a:r>
              <a:rPr lang="en-US" altLang="ja-JP" sz="3000" dirty="0">
                <a:latin typeface="HGP創英角ｺﾞｼｯｸUB" panose="020B0900000000000000" pitchFamily="50" charset="-128"/>
                <a:ea typeface="HGP創英角ｺﾞｼｯｸUB" panose="020B0900000000000000" pitchFamily="50" charset="-128"/>
              </a:rPr>
              <a:t>2</a:t>
            </a:r>
            <a:r>
              <a:rPr lang="ja-JP" altLang="en-US" sz="3000" dirty="0">
                <a:latin typeface="HGP創英角ｺﾞｼｯｸUB" panose="020B0900000000000000" pitchFamily="50" charset="-128"/>
                <a:ea typeface="HGP創英角ｺﾞｼｯｸUB" panose="020B0900000000000000" pitchFamily="50" charset="-128"/>
              </a:rPr>
              <a:t>週間以内の中国帰国者との接触はありましたか。</a:t>
            </a:r>
            <a:endParaRPr lang="en-US" altLang="ja-JP" sz="3000" dirty="0">
              <a:latin typeface="HGP創英角ｺﾞｼｯｸUB" panose="020B0900000000000000" pitchFamily="50" charset="-128"/>
              <a:ea typeface="HGP創英角ｺﾞｼｯｸUB" panose="020B0900000000000000" pitchFamily="50" charset="-128"/>
            </a:endParaRPr>
          </a:p>
          <a:p>
            <a:pPr marL="514350" indent="-514350">
              <a:lnSpc>
                <a:spcPct val="120000"/>
              </a:lnSpc>
              <a:spcBef>
                <a:spcPts val="600"/>
              </a:spcBef>
              <a:buFont typeface="+mj-ea"/>
              <a:buAutoNum type="circleNumDbPlain"/>
            </a:pPr>
            <a:r>
              <a:rPr lang="en-US" altLang="ja-JP" sz="3000" dirty="0">
                <a:latin typeface="HGP創英角ｺﾞｼｯｸUB" panose="020B0900000000000000" pitchFamily="50" charset="-128"/>
                <a:ea typeface="HGP創英角ｺﾞｼｯｸUB" panose="020B0900000000000000" pitchFamily="50" charset="-128"/>
              </a:rPr>
              <a:t>2</a:t>
            </a:r>
            <a:r>
              <a:rPr lang="ja-JP" altLang="en-US" sz="3000" dirty="0">
                <a:latin typeface="HGP創英角ｺﾞｼｯｸUB" panose="020B0900000000000000" pitchFamily="50" charset="-128"/>
                <a:ea typeface="HGP創英角ｺﾞｼｯｸUB" panose="020B0900000000000000" pitchFamily="50" charset="-128"/>
              </a:rPr>
              <a:t>週間以内の東京、大阪、和歌山などコロナウイルス感染症発症地域への訪問はありましたか。</a:t>
            </a:r>
          </a:p>
          <a:p>
            <a:pPr marL="514350" indent="-514350">
              <a:lnSpc>
                <a:spcPct val="120000"/>
              </a:lnSpc>
              <a:spcBef>
                <a:spcPts val="600"/>
              </a:spcBef>
              <a:buFont typeface="+mj-ea"/>
              <a:buAutoNum type="circleNumDbPlain"/>
            </a:pPr>
            <a:r>
              <a:rPr lang="ja-JP" altLang="en-US" sz="3000" dirty="0">
                <a:latin typeface="HGP創英角ｺﾞｼｯｸUB" panose="020B0900000000000000" pitchFamily="50" charset="-128"/>
                <a:ea typeface="HGP創英角ｺﾞｼｯｸUB" panose="020B0900000000000000" pitchFamily="50" charset="-128"/>
              </a:rPr>
              <a:t>家庭や職場に似たような症状の人がいますか。</a:t>
            </a:r>
            <a:endParaRPr lang="en-US" altLang="ja-JP" sz="3000" dirty="0">
              <a:latin typeface="HGP創英角ｺﾞｼｯｸUB" panose="020B0900000000000000" pitchFamily="50" charset="-128"/>
              <a:ea typeface="HGP創英角ｺﾞｼｯｸUB" panose="020B0900000000000000" pitchFamily="50" charset="-128"/>
            </a:endParaRPr>
          </a:p>
          <a:p>
            <a:pPr marL="514350" indent="-514350">
              <a:lnSpc>
                <a:spcPct val="120000"/>
              </a:lnSpc>
              <a:spcBef>
                <a:spcPts val="600"/>
              </a:spcBef>
              <a:buFont typeface="+mj-ea"/>
              <a:buAutoNum type="circleNumDbPlain"/>
            </a:pPr>
            <a:r>
              <a:rPr lang="en-US" altLang="ja-JP" sz="3000" dirty="0">
                <a:solidFill>
                  <a:srgbClr val="FF0000"/>
                </a:solidFill>
                <a:latin typeface="HGP創英角ｺﾞｼｯｸUB" panose="020B0900000000000000" pitchFamily="50" charset="-128"/>
                <a:ea typeface="HGP創英角ｺﾞｼｯｸUB" panose="020B0900000000000000" pitchFamily="50" charset="-128"/>
              </a:rPr>
              <a:t>37.5</a:t>
            </a:r>
            <a:r>
              <a:rPr lang="ja-JP" altLang="en-US" sz="3000" dirty="0">
                <a:solidFill>
                  <a:srgbClr val="FF0000"/>
                </a:solidFill>
                <a:latin typeface="HGP創英角ｺﾞｼｯｸUB" panose="020B0900000000000000" pitchFamily="50" charset="-128"/>
                <a:ea typeface="HGP創英角ｺﾞｼｯｸUB" panose="020B0900000000000000" pitchFamily="50" charset="-128"/>
              </a:rPr>
              <a:t>度以上の発熱がありますか。</a:t>
            </a:r>
          </a:p>
          <a:p>
            <a:pPr marL="514350" indent="-514350">
              <a:lnSpc>
                <a:spcPct val="120000"/>
              </a:lnSpc>
              <a:spcBef>
                <a:spcPts val="600"/>
              </a:spcBef>
              <a:buFont typeface="+mj-ea"/>
              <a:buAutoNum type="circleNumDbPlain"/>
            </a:pPr>
            <a:r>
              <a:rPr lang="ja-JP" altLang="en-US" sz="3000" dirty="0">
                <a:latin typeface="HGP創英角ｺﾞｼｯｸUB" panose="020B0900000000000000" pitchFamily="50" charset="-128"/>
                <a:ea typeface="HGP創英角ｺﾞｼｯｸUB" panose="020B0900000000000000" pitchFamily="50" charset="-128"/>
              </a:rPr>
              <a:t>発熱は</a:t>
            </a:r>
            <a:r>
              <a:rPr lang="en-US" altLang="ja-JP" sz="3000" dirty="0">
                <a:latin typeface="HGP創英角ｺﾞｼｯｸUB" panose="020B0900000000000000" pitchFamily="50" charset="-128"/>
                <a:ea typeface="HGP創英角ｺﾞｼｯｸUB" panose="020B0900000000000000" pitchFamily="50" charset="-128"/>
              </a:rPr>
              <a:t>4</a:t>
            </a:r>
            <a:r>
              <a:rPr lang="ja-JP" altLang="en-US" sz="3000" dirty="0">
                <a:latin typeface="HGP創英角ｺﾞｼｯｸUB" panose="020B0900000000000000" pitchFamily="50" charset="-128"/>
                <a:ea typeface="HGP創英角ｺﾞｼｯｸUB" panose="020B0900000000000000" pitchFamily="50" charset="-128"/>
              </a:rPr>
              <a:t>日以上前からですか。（一般患者）</a:t>
            </a:r>
            <a:endParaRPr lang="en-US" altLang="ja-JP" sz="3000" dirty="0">
              <a:latin typeface="HGP創英角ｺﾞｼｯｸUB" panose="020B0900000000000000" pitchFamily="50" charset="-128"/>
              <a:ea typeface="HGP創英角ｺﾞｼｯｸUB" panose="020B0900000000000000" pitchFamily="50" charset="-128"/>
            </a:endParaRPr>
          </a:p>
          <a:p>
            <a:pPr marL="0" indent="0">
              <a:lnSpc>
                <a:spcPct val="120000"/>
              </a:lnSpc>
              <a:spcBef>
                <a:spcPts val="600"/>
              </a:spcBef>
              <a:buNone/>
              <a:tabLst>
                <a:tab pos="541338" algn="l"/>
              </a:tabLst>
            </a:pPr>
            <a:r>
              <a:rPr lang="en-US" altLang="ja-JP" sz="3000" dirty="0">
                <a:latin typeface="HGP創英角ｺﾞｼｯｸUB" panose="020B0900000000000000" pitchFamily="50" charset="-128"/>
                <a:ea typeface="HGP創英角ｺﾞｼｯｸUB" panose="020B0900000000000000" pitchFamily="50" charset="-128"/>
              </a:rPr>
              <a:t>	</a:t>
            </a:r>
            <a:r>
              <a:rPr lang="ja-JP" altLang="en-US" sz="3000" dirty="0">
                <a:solidFill>
                  <a:srgbClr val="FF0000"/>
                </a:solidFill>
                <a:latin typeface="HGP創英角ｺﾞｼｯｸUB" panose="020B0900000000000000" pitchFamily="50" charset="-128"/>
                <a:ea typeface="HGP創英角ｺﾞｼｯｸUB" panose="020B0900000000000000" pitchFamily="50" charset="-128"/>
              </a:rPr>
              <a:t>発熱は</a:t>
            </a:r>
            <a:r>
              <a:rPr lang="en-US" altLang="ja-JP" sz="3000" dirty="0">
                <a:solidFill>
                  <a:srgbClr val="FF0000"/>
                </a:solidFill>
                <a:latin typeface="HGP創英角ｺﾞｼｯｸUB" panose="020B0900000000000000" pitchFamily="50" charset="-128"/>
                <a:ea typeface="HGP創英角ｺﾞｼｯｸUB" panose="020B0900000000000000" pitchFamily="50" charset="-128"/>
              </a:rPr>
              <a:t>2</a:t>
            </a:r>
            <a:r>
              <a:rPr lang="ja-JP" altLang="en-US" sz="3000" dirty="0">
                <a:solidFill>
                  <a:srgbClr val="FF0000"/>
                </a:solidFill>
                <a:latin typeface="HGP創英角ｺﾞｼｯｸUB" panose="020B0900000000000000" pitchFamily="50" charset="-128"/>
                <a:ea typeface="HGP創英角ｺﾞｼｯｸUB" panose="020B0900000000000000" pitchFamily="50" charset="-128"/>
              </a:rPr>
              <a:t>日以上前からですか。（透析患者）</a:t>
            </a:r>
            <a:endParaRPr lang="en-US" altLang="ja-JP" sz="3000" dirty="0">
              <a:solidFill>
                <a:srgbClr val="FF0000"/>
              </a:solidFill>
              <a:latin typeface="HGP創英角ｺﾞｼｯｸUB" panose="020B0900000000000000" pitchFamily="50" charset="-128"/>
              <a:ea typeface="HGP創英角ｺﾞｼｯｸUB" panose="020B0900000000000000" pitchFamily="50" charset="-128"/>
            </a:endParaRPr>
          </a:p>
          <a:p>
            <a:pPr marL="514350" indent="-514350">
              <a:lnSpc>
                <a:spcPct val="120000"/>
              </a:lnSpc>
              <a:spcBef>
                <a:spcPts val="600"/>
              </a:spcBef>
              <a:buFont typeface="+mj-ea"/>
              <a:buAutoNum type="circleNumDbPlain" startAt="6"/>
            </a:pPr>
            <a:r>
              <a:rPr lang="ja-JP" altLang="en-US" sz="3000" dirty="0">
                <a:solidFill>
                  <a:srgbClr val="FF0000"/>
                </a:solidFill>
                <a:latin typeface="HGP創英角ｺﾞｼｯｸUB" panose="020B0900000000000000" pitchFamily="50" charset="-128"/>
                <a:ea typeface="HGP創英角ｺﾞｼｯｸUB" panose="020B0900000000000000" pitchFamily="50" charset="-128"/>
              </a:rPr>
              <a:t>咳はありますか。</a:t>
            </a:r>
          </a:p>
          <a:p>
            <a:pPr marL="514350" indent="-514350">
              <a:lnSpc>
                <a:spcPct val="120000"/>
              </a:lnSpc>
              <a:spcBef>
                <a:spcPts val="600"/>
              </a:spcBef>
              <a:buFont typeface="+mj-ea"/>
              <a:buAutoNum type="circleNumDbPlain" startAt="6"/>
            </a:pPr>
            <a:r>
              <a:rPr lang="ja-JP" altLang="en-US" sz="3000" dirty="0">
                <a:latin typeface="HGP創英角ｺﾞｼｯｸUB" panose="020B0900000000000000" pitchFamily="50" charset="-128"/>
                <a:ea typeface="HGP創英角ｺﾞｼｯｸUB" panose="020B0900000000000000" pitchFamily="50" charset="-128"/>
              </a:rPr>
              <a:t>息苦しさはありますか。・・・・・肺炎を疑う。</a:t>
            </a:r>
          </a:p>
          <a:p>
            <a:pPr marL="514350" indent="-514350">
              <a:lnSpc>
                <a:spcPct val="120000"/>
              </a:lnSpc>
              <a:spcBef>
                <a:spcPts val="600"/>
              </a:spcBef>
              <a:buFont typeface="+mj-ea"/>
              <a:buAutoNum type="circleNumDbPlain" startAt="6"/>
            </a:pPr>
            <a:r>
              <a:rPr lang="ja-JP" altLang="en-US" sz="3000" dirty="0">
                <a:latin typeface="HGP創英角ｺﾞｼｯｸUB" panose="020B0900000000000000" pitchFamily="50" charset="-128"/>
                <a:ea typeface="HGP創英角ｺﾞｼｯｸUB" panose="020B0900000000000000" pitchFamily="50" charset="-128"/>
              </a:rPr>
              <a:t>強い倦怠感はありますか。</a:t>
            </a:r>
          </a:p>
          <a:p>
            <a:pPr marL="514350" indent="-514350">
              <a:lnSpc>
                <a:spcPct val="120000"/>
              </a:lnSpc>
              <a:spcBef>
                <a:spcPts val="600"/>
              </a:spcBef>
              <a:buFont typeface="+mj-ea"/>
              <a:buAutoNum type="circleNumDbPlain" startAt="6"/>
            </a:pPr>
            <a:r>
              <a:rPr lang="ja-JP" altLang="en-US" sz="3000" dirty="0">
                <a:latin typeface="HGP創英角ｺﾞｼｯｸUB" panose="020B0900000000000000" pitchFamily="50" charset="-128"/>
                <a:ea typeface="HGP創英角ｺﾞｼｯｸUB" panose="020B0900000000000000" pitchFamily="50" charset="-128"/>
              </a:rPr>
              <a:t>筋肉痛・関節痛はありますか。</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8" name="タイトル 3">
            <a:extLst>
              <a:ext uri="{FF2B5EF4-FFF2-40B4-BE49-F238E27FC236}">
                <a16:creationId xmlns:a16="http://schemas.microsoft.com/office/drawing/2014/main" id="{168A31D6-5B6A-4ADA-91C4-BB3B57C17786}"/>
              </a:ext>
            </a:extLst>
          </p:cNvPr>
          <p:cNvSpPr>
            <a:spLocks noGrp="1"/>
          </p:cNvSpPr>
          <p:nvPr>
            <p:ph type="title"/>
          </p:nvPr>
        </p:nvSpPr>
        <p:spPr>
          <a:xfrm>
            <a:off x="856610" y="265289"/>
            <a:ext cx="10478781" cy="1023727"/>
          </a:xfrm>
        </p:spPr>
        <p:txBody>
          <a:bodyPr>
            <a:normAutofit/>
          </a:bodyPr>
          <a:lstStyle/>
          <a:p>
            <a:pPr algn="ctr"/>
            <a:r>
              <a:rPr lang="ja-JP" altLang="en-US" sz="5400" dirty="0">
                <a:solidFill>
                  <a:schemeClr val="bg1"/>
                </a:solidFill>
                <a:effectLst>
                  <a:glow rad="139700">
                    <a:srgbClr val="1C69F4"/>
                  </a:glow>
                </a:effectLst>
                <a:latin typeface="HGP創英角ｺﾞｼｯｸUB" panose="020B0900000000000000" pitchFamily="50" charset="-128"/>
                <a:ea typeface="HGP創英角ｺﾞｼｯｸUB" panose="020B0900000000000000" pitchFamily="50" charset="-128"/>
              </a:rPr>
              <a:t>電話でこのようなことを聞きます</a:t>
            </a:r>
            <a:endParaRPr kumimoji="1" lang="ja-JP" altLang="en-US" sz="5400" dirty="0">
              <a:solidFill>
                <a:schemeClr val="bg1"/>
              </a:solidFill>
              <a:effectLst>
                <a:glow rad="139700">
                  <a:srgbClr val="1C69F4"/>
                </a:glow>
              </a:effectLst>
              <a:latin typeface="HGP創英角ｺﾞｼｯｸUB" panose="020B0900000000000000" pitchFamily="50" charset="-128"/>
              <a:ea typeface="HGP創英角ｺﾞｼｯｸUB" panose="020B0900000000000000" pitchFamily="50" charset="-128"/>
            </a:endParaRPr>
          </a:p>
        </p:txBody>
      </p:sp>
      <p:pic>
        <p:nvPicPr>
          <p:cNvPr id="10" name="図 9">
            <a:extLst>
              <a:ext uri="{FF2B5EF4-FFF2-40B4-BE49-F238E27FC236}">
                <a16:creationId xmlns:a16="http://schemas.microsoft.com/office/drawing/2014/main" id="{2C81CED3-B337-4FAF-A0F3-714513B26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9092" y="3893757"/>
            <a:ext cx="2193689" cy="2698954"/>
          </a:xfrm>
          <a:prstGeom prst="rect">
            <a:avLst/>
          </a:prstGeom>
        </p:spPr>
      </p:pic>
    </p:spTree>
    <p:extLst>
      <p:ext uri="{BB962C8B-B14F-4D97-AF65-F5344CB8AC3E}">
        <p14:creationId xmlns:p14="http://schemas.microsoft.com/office/powerpoint/2010/main" val="299879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F762930B-1A7D-4265-9E73-14D8E20B8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72"/>
            <a:ext cx="12268928" cy="6901272"/>
          </a:xfrm>
          <a:prstGeom prst="rect">
            <a:avLst/>
          </a:prstGeom>
        </p:spPr>
      </p:pic>
      <p:sp>
        <p:nvSpPr>
          <p:cNvPr id="29" name="タイトル 3">
            <a:extLst>
              <a:ext uri="{FF2B5EF4-FFF2-40B4-BE49-F238E27FC236}">
                <a16:creationId xmlns:a16="http://schemas.microsoft.com/office/drawing/2014/main" id="{B9E66583-AE9A-4B97-958E-B41732F6C428}"/>
              </a:ext>
            </a:extLst>
          </p:cNvPr>
          <p:cNvSpPr>
            <a:spLocks noGrp="1"/>
          </p:cNvSpPr>
          <p:nvPr>
            <p:ph type="title"/>
          </p:nvPr>
        </p:nvSpPr>
        <p:spPr>
          <a:xfrm>
            <a:off x="856611" y="265289"/>
            <a:ext cx="8553720" cy="1023727"/>
          </a:xfrm>
        </p:spPr>
        <p:txBody>
          <a:bodyPr>
            <a:normAutofit/>
          </a:bodyPr>
          <a:lstStyle/>
          <a:p>
            <a:pPr algn="ctr"/>
            <a:r>
              <a:rPr kumimoji="1" lang="ja-JP" altLang="en-US" sz="5400" dirty="0">
                <a:solidFill>
                  <a:schemeClr val="bg1"/>
                </a:solidFill>
                <a:effectLst>
                  <a:glow rad="139700">
                    <a:srgbClr val="1C69F4"/>
                  </a:glow>
                </a:effectLst>
                <a:latin typeface="HGP創英角ｺﾞｼｯｸUB" panose="020B0900000000000000" pitchFamily="50" charset="-128"/>
                <a:ea typeface="HGP創英角ｺﾞｼｯｸUB" panose="020B0900000000000000" pitchFamily="50" charset="-128"/>
              </a:rPr>
              <a:t>各施設の連絡先</a:t>
            </a:r>
          </a:p>
        </p:txBody>
      </p:sp>
      <p:sp>
        <p:nvSpPr>
          <p:cNvPr id="38" name="四角形: 角を丸くする 37">
            <a:extLst>
              <a:ext uri="{FF2B5EF4-FFF2-40B4-BE49-F238E27FC236}">
                <a16:creationId xmlns:a16="http://schemas.microsoft.com/office/drawing/2014/main" id="{D90FD303-EE7E-461A-B306-E8694E9FF2AB}"/>
              </a:ext>
            </a:extLst>
          </p:cNvPr>
          <p:cNvSpPr/>
          <p:nvPr/>
        </p:nvSpPr>
        <p:spPr>
          <a:xfrm>
            <a:off x="5807865" y="1363170"/>
            <a:ext cx="4473997" cy="1338828"/>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5AA0FD68-1769-4CC8-A236-3B4E99D6DBF2}"/>
              </a:ext>
            </a:extLst>
          </p:cNvPr>
          <p:cNvSpPr/>
          <p:nvPr/>
        </p:nvSpPr>
        <p:spPr>
          <a:xfrm>
            <a:off x="5639359" y="1417780"/>
            <a:ext cx="4763176" cy="1154162"/>
          </a:xfrm>
          <a:prstGeom prst="rect">
            <a:avLst/>
          </a:prstGeom>
        </p:spPr>
        <p:txBody>
          <a:bodyPr wrap="square">
            <a:spAutoFit/>
          </a:bodyPr>
          <a:lstStyle/>
          <a:p>
            <a:pPr algn="ctr">
              <a:spcBef>
                <a:spcPts val="600"/>
              </a:spcBef>
            </a:pPr>
            <a:r>
              <a:rPr lang="ja-JP" altLang="en-US" sz="3200" dirty="0">
                <a:latin typeface="HGP創英角ｺﾞｼｯｸUB" panose="020B0900000000000000" pitchFamily="50" charset="-128"/>
                <a:ea typeface="HGP創英角ｺﾞｼｯｸUB" panose="020B0900000000000000" pitchFamily="50" charset="-128"/>
              </a:rPr>
              <a:t>本町矢吹クリニック</a:t>
            </a:r>
            <a:endParaRPr lang="en-US" altLang="ja-JP" sz="32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en-US" altLang="ja-JP" sz="3200" dirty="0">
                <a:latin typeface="HGP創英角ｺﾞｼｯｸUB" panose="020B0900000000000000" pitchFamily="50" charset="-128"/>
                <a:ea typeface="HGP創英角ｺﾞｼｯｸUB" panose="020B0900000000000000" pitchFamily="50" charset="-128"/>
              </a:rPr>
              <a:t>023-615-1877</a:t>
            </a:r>
          </a:p>
        </p:txBody>
      </p:sp>
      <p:sp>
        <p:nvSpPr>
          <p:cNvPr id="40" name="四角形: 角を丸くする 39">
            <a:extLst>
              <a:ext uri="{FF2B5EF4-FFF2-40B4-BE49-F238E27FC236}">
                <a16:creationId xmlns:a16="http://schemas.microsoft.com/office/drawing/2014/main" id="{87A54D1B-7A3B-429D-B6D9-D75EBCB270D1}"/>
              </a:ext>
            </a:extLst>
          </p:cNvPr>
          <p:cNvSpPr/>
          <p:nvPr/>
        </p:nvSpPr>
        <p:spPr>
          <a:xfrm>
            <a:off x="1223021" y="1363084"/>
            <a:ext cx="4473997" cy="1327743"/>
          </a:xfrm>
          <a:prstGeom prst="roundRect">
            <a:avLst/>
          </a:prstGeom>
          <a:solidFill>
            <a:schemeClr val="bg1"/>
          </a:solidFill>
          <a:ln w="76200">
            <a:solidFill>
              <a:srgbClr val="129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23D6AEE7-1E28-4CB8-B269-EB6293939FBA}"/>
              </a:ext>
            </a:extLst>
          </p:cNvPr>
          <p:cNvSpPr>
            <a:spLocks noGrp="1"/>
          </p:cNvSpPr>
          <p:nvPr>
            <p:ph idx="1"/>
          </p:nvPr>
        </p:nvSpPr>
        <p:spPr>
          <a:xfrm>
            <a:off x="1573886" y="1389161"/>
            <a:ext cx="3770031" cy="1498593"/>
          </a:xfrm>
        </p:spPr>
        <p:txBody>
          <a:bodyPr>
            <a:normAutofit/>
          </a:bodyPr>
          <a:lstStyle/>
          <a:p>
            <a:pPr marL="0" indent="0" algn="ctr">
              <a:lnSpc>
                <a:spcPct val="100000"/>
              </a:lnSpc>
              <a:spcBef>
                <a:spcPts val="600"/>
              </a:spcBef>
              <a:buNone/>
            </a:pPr>
            <a:r>
              <a:rPr lang="ja-JP" altLang="en-US" sz="3200" dirty="0">
                <a:latin typeface="HGP創英角ｺﾞｼｯｸUB" panose="020B0900000000000000" pitchFamily="50" charset="-128"/>
                <a:ea typeface="HGP創英角ｺﾞｼｯｸUB" panose="020B0900000000000000" pitchFamily="50" charset="-128"/>
              </a:rPr>
              <a:t>矢吹病院　</a:t>
            </a:r>
            <a:endParaRPr lang="en-US" altLang="ja-JP" sz="3200" dirty="0">
              <a:latin typeface="HGP創英角ｺﾞｼｯｸUB" panose="020B0900000000000000" pitchFamily="50" charset="-128"/>
              <a:ea typeface="HGP創英角ｺﾞｼｯｸUB" panose="020B0900000000000000" pitchFamily="50" charset="-128"/>
            </a:endParaRPr>
          </a:p>
          <a:p>
            <a:pPr marL="0" indent="0" algn="ctr">
              <a:lnSpc>
                <a:spcPct val="100000"/>
              </a:lnSpc>
              <a:spcBef>
                <a:spcPts val="600"/>
              </a:spcBef>
              <a:buNone/>
            </a:pPr>
            <a:r>
              <a:rPr lang="en-US" altLang="ja-JP" sz="3200" dirty="0">
                <a:latin typeface="HGP創英角ｺﾞｼｯｸUB" panose="020B0900000000000000" pitchFamily="50" charset="-128"/>
                <a:ea typeface="HGP創英角ｺﾞｼｯｸUB" panose="020B0900000000000000" pitchFamily="50" charset="-128"/>
              </a:rPr>
              <a:t>023-682-8566</a:t>
            </a:r>
          </a:p>
        </p:txBody>
      </p:sp>
      <p:sp>
        <p:nvSpPr>
          <p:cNvPr id="41" name="四角形: 角を丸くする 40">
            <a:extLst>
              <a:ext uri="{FF2B5EF4-FFF2-40B4-BE49-F238E27FC236}">
                <a16:creationId xmlns:a16="http://schemas.microsoft.com/office/drawing/2014/main" id="{2544D2E7-0E76-4C70-B819-F7224F8D3AA0}"/>
              </a:ext>
            </a:extLst>
          </p:cNvPr>
          <p:cNvSpPr/>
          <p:nvPr/>
        </p:nvSpPr>
        <p:spPr>
          <a:xfrm>
            <a:off x="1246174" y="2812269"/>
            <a:ext cx="4473997" cy="133882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コンテンツ プレースホルダー 4">
            <a:extLst>
              <a:ext uri="{FF2B5EF4-FFF2-40B4-BE49-F238E27FC236}">
                <a16:creationId xmlns:a16="http://schemas.microsoft.com/office/drawing/2014/main" id="{6D46EE94-0FE9-43A4-AB89-DEA7A913AFD3}"/>
              </a:ext>
            </a:extLst>
          </p:cNvPr>
          <p:cNvSpPr txBox="1">
            <a:spLocks/>
          </p:cNvSpPr>
          <p:nvPr/>
        </p:nvSpPr>
        <p:spPr>
          <a:xfrm>
            <a:off x="1278444" y="2897880"/>
            <a:ext cx="4473997" cy="1498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ja-JP" altLang="en-US" sz="3200" dirty="0">
                <a:latin typeface="HGP創英角ｺﾞｼｯｸUB" panose="020B0900000000000000" pitchFamily="50" charset="-128"/>
                <a:ea typeface="HGP創英角ｺﾞｼｯｸUB" panose="020B0900000000000000" pitchFamily="50" charset="-128"/>
              </a:rPr>
              <a:t>天童温泉矢吹クリニック</a:t>
            </a:r>
            <a:endParaRPr lang="en-US" altLang="ja-JP" sz="3200" dirty="0">
              <a:latin typeface="HGP創英角ｺﾞｼｯｸUB" panose="020B0900000000000000" pitchFamily="50" charset="-128"/>
              <a:ea typeface="HGP創英角ｺﾞｼｯｸUB" panose="020B0900000000000000" pitchFamily="50" charset="-128"/>
            </a:endParaRPr>
          </a:p>
          <a:p>
            <a:pPr marL="0" indent="0" algn="ctr">
              <a:lnSpc>
                <a:spcPct val="100000"/>
              </a:lnSpc>
              <a:spcBef>
                <a:spcPts val="600"/>
              </a:spcBef>
              <a:buFont typeface="Arial" panose="020B0604020202020204" pitchFamily="34" charset="0"/>
              <a:buNone/>
            </a:pPr>
            <a:r>
              <a:rPr lang="en-US" altLang="ja-JP" sz="3200" dirty="0">
                <a:latin typeface="HGP創英角ｺﾞｼｯｸUB" panose="020B0900000000000000" pitchFamily="50" charset="-128"/>
                <a:ea typeface="HGP創英角ｺﾞｼｯｸUB" panose="020B0900000000000000" pitchFamily="50" charset="-128"/>
              </a:rPr>
              <a:t>023-656-9811</a:t>
            </a:r>
          </a:p>
        </p:txBody>
      </p:sp>
      <p:sp>
        <p:nvSpPr>
          <p:cNvPr id="42" name="四角形: 角を丸くする 41">
            <a:extLst>
              <a:ext uri="{FF2B5EF4-FFF2-40B4-BE49-F238E27FC236}">
                <a16:creationId xmlns:a16="http://schemas.microsoft.com/office/drawing/2014/main" id="{108C623D-EFAD-4991-8F81-2EEFDD939E1A}"/>
              </a:ext>
            </a:extLst>
          </p:cNvPr>
          <p:cNvSpPr/>
          <p:nvPr/>
        </p:nvSpPr>
        <p:spPr>
          <a:xfrm>
            <a:off x="5841605" y="2820895"/>
            <a:ext cx="4473997" cy="1338828"/>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52EAD5A9-4E4C-420E-A450-E4145EEAA018}"/>
              </a:ext>
            </a:extLst>
          </p:cNvPr>
          <p:cNvSpPr/>
          <p:nvPr/>
        </p:nvSpPr>
        <p:spPr>
          <a:xfrm>
            <a:off x="5632476" y="2871246"/>
            <a:ext cx="4892254" cy="1154162"/>
          </a:xfrm>
          <a:prstGeom prst="rect">
            <a:avLst/>
          </a:prstGeom>
        </p:spPr>
        <p:txBody>
          <a:bodyPr wrap="square">
            <a:spAutoFit/>
          </a:bodyPr>
          <a:lstStyle/>
          <a:p>
            <a:pPr algn="ctr">
              <a:spcBef>
                <a:spcPts val="600"/>
              </a:spcBef>
            </a:pPr>
            <a:r>
              <a:rPr lang="ja-JP" altLang="en-US" sz="3200" dirty="0">
                <a:latin typeface="HGP創英角ｺﾞｼｯｸUB" panose="020B0900000000000000" pitchFamily="50" charset="-128"/>
                <a:ea typeface="HGP創英角ｺﾞｼｯｸUB" panose="020B0900000000000000" pitchFamily="50" charset="-128"/>
              </a:rPr>
              <a:t>南陽矢吹クリニック</a:t>
            </a:r>
            <a:endParaRPr lang="en-US" altLang="ja-JP" sz="32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en-US" altLang="ja-JP" sz="3200" dirty="0">
                <a:latin typeface="HGP創英角ｺﾞｼｯｸUB" panose="020B0900000000000000" pitchFamily="50" charset="-128"/>
                <a:ea typeface="HGP創英角ｺﾞｼｯｸUB" panose="020B0900000000000000" pitchFamily="50" charset="-128"/>
              </a:rPr>
              <a:t>0238-49-8225</a:t>
            </a:r>
            <a:endParaRPr lang="ja-JP" altLang="en-US" sz="3200" dirty="0">
              <a:latin typeface="HGP創英角ｺﾞｼｯｸUB" panose="020B0900000000000000" pitchFamily="50" charset="-128"/>
              <a:ea typeface="HGP創英角ｺﾞｼｯｸUB" panose="020B0900000000000000" pitchFamily="50" charset="-128"/>
            </a:endParaRPr>
          </a:p>
        </p:txBody>
      </p:sp>
      <p:pic>
        <p:nvPicPr>
          <p:cNvPr id="44" name="図 43">
            <a:extLst>
              <a:ext uri="{FF2B5EF4-FFF2-40B4-BE49-F238E27FC236}">
                <a16:creationId xmlns:a16="http://schemas.microsoft.com/office/drawing/2014/main" id="{64106D69-9E47-4C9E-A8FB-1A1B757E5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060" y="149193"/>
            <a:ext cx="2578802" cy="1107965"/>
          </a:xfrm>
          <a:prstGeom prst="rect">
            <a:avLst/>
          </a:prstGeom>
        </p:spPr>
      </p:pic>
      <p:sp>
        <p:nvSpPr>
          <p:cNvPr id="2" name="四角形: 角を丸くする 1">
            <a:extLst>
              <a:ext uri="{FF2B5EF4-FFF2-40B4-BE49-F238E27FC236}">
                <a16:creationId xmlns:a16="http://schemas.microsoft.com/office/drawing/2014/main" id="{4F14B15F-B46C-447E-9C0F-229CF072EF45}"/>
              </a:ext>
            </a:extLst>
          </p:cNvPr>
          <p:cNvSpPr/>
          <p:nvPr/>
        </p:nvSpPr>
        <p:spPr>
          <a:xfrm>
            <a:off x="1223021" y="4416725"/>
            <a:ext cx="9058841" cy="2001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216000" rIns="72000" bIns="0" rtlCol="0" anchor="ctr"/>
          <a:lstStyle/>
          <a:p>
            <a:pPr algn="ctr"/>
            <a:r>
              <a:rPr kumimoji="1" lang="ja-JP" altLang="en-US" sz="3600" dirty="0">
                <a:latin typeface="HGP創英角ｺﾞｼｯｸUB" panose="020B0900000000000000" pitchFamily="50" charset="-128"/>
                <a:ea typeface="HGP創英角ｺﾞｼｯｸUB" panose="020B0900000000000000" pitchFamily="50" charset="-128"/>
              </a:rPr>
              <a:t>山形市保健所　</a:t>
            </a:r>
            <a:r>
              <a:rPr kumimoji="1" lang="en-US" altLang="ja-JP" sz="3600" dirty="0">
                <a:latin typeface="HGP創英角ｺﾞｼｯｸUB" panose="020B0900000000000000" pitchFamily="50" charset="-128"/>
                <a:ea typeface="HGP創英角ｺﾞｼｯｸUB" panose="020B0900000000000000" pitchFamily="50" charset="-128"/>
              </a:rPr>
              <a:t>023-616-7274</a:t>
            </a:r>
          </a:p>
          <a:p>
            <a:pPr algn="ctr"/>
            <a:r>
              <a:rPr kumimoji="1" lang="ja-JP" altLang="en-US" sz="3600" dirty="0">
                <a:latin typeface="HGP創英角ｺﾞｼｯｸUB" panose="020B0900000000000000" pitchFamily="50" charset="-128"/>
                <a:ea typeface="HGP創英角ｺﾞｼｯｸUB" panose="020B0900000000000000" pitchFamily="50" charset="-128"/>
              </a:rPr>
              <a:t>村山保健所　　 </a:t>
            </a:r>
            <a:r>
              <a:rPr kumimoji="1" lang="en-US" altLang="ja-JP" sz="3600" dirty="0">
                <a:latin typeface="HGP創英角ｺﾞｼｯｸUB" panose="020B0900000000000000" pitchFamily="50" charset="-128"/>
                <a:ea typeface="HGP創英角ｺﾞｼｯｸUB" panose="020B0900000000000000" pitchFamily="50" charset="-128"/>
              </a:rPr>
              <a:t>023-627-1100</a:t>
            </a:r>
          </a:p>
          <a:p>
            <a:pPr algn="ctr"/>
            <a:r>
              <a:rPr kumimoji="1" lang="ja-JP" altLang="en-US" sz="3600" dirty="0">
                <a:latin typeface="HGP創英角ｺﾞｼｯｸUB" panose="020B0900000000000000" pitchFamily="50" charset="-128"/>
                <a:ea typeface="HGP創英角ｺﾞｼｯｸUB" panose="020B0900000000000000" pitchFamily="50" charset="-128"/>
              </a:rPr>
              <a:t>置賜保健所　　 </a:t>
            </a:r>
            <a:r>
              <a:rPr kumimoji="1" lang="en-US" altLang="ja-JP" sz="3600" dirty="0">
                <a:latin typeface="HGP創英角ｺﾞｼｯｸUB" panose="020B0900000000000000" pitchFamily="50" charset="-128"/>
                <a:ea typeface="HGP創英角ｺﾞｼｯｸUB" panose="020B0900000000000000" pitchFamily="50" charset="-128"/>
              </a:rPr>
              <a:t>0238-22-3002</a:t>
            </a:r>
          </a:p>
          <a:p>
            <a:pPr algn="ctr"/>
            <a:endParaRPr kumimoji="1" lang="ja-JP" altLang="en-US" dirty="0"/>
          </a:p>
        </p:txBody>
      </p:sp>
    </p:spTree>
    <p:extLst>
      <p:ext uri="{BB962C8B-B14F-4D97-AF65-F5344CB8AC3E}">
        <p14:creationId xmlns:p14="http://schemas.microsoft.com/office/powerpoint/2010/main" val="151618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CC77893-8558-4FD4-9F12-C2352ED54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 y="-43272"/>
            <a:ext cx="12268928" cy="6901272"/>
          </a:xfrm>
          <a:prstGeom prst="rect">
            <a:avLst/>
          </a:prstGeom>
        </p:spPr>
      </p:pic>
      <p:pic>
        <p:nvPicPr>
          <p:cNvPr id="4" name="図 3">
            <a:extLst>
              <a:ext uri="{FF2B5EF4-FFF2-40B4-BE49-F238E27FC236}">
                <a16:creationId xmlns:a16="http://schemas.microsoft.com/office/drawing/2014/main" id="{056EF67F-B6C1-436D-904D-ADFF79B94B4F}"/>
              </a:ext>
            </a:extLst>
          </p:cNvPr>
          <p:cNvPicPr>
            <a:picLocks noChangeAspect="1"/>
          </p:cNvPicPr>
          <p:nvPr/>
        </p:nvPicPr>
        <p:blipFill rotWithShape="1">
          <a:blip r:embed="rId3"/>
          <a:srcRect r="50000" b="9606"/>
          <a:stretch/>
        </p:blipFill>
        <p:spPr>
          <a:xfrm>
            <a:off x="1425422" y="1462684"/>
            <a:ext cx="9341157" cy="5307275"/>
          </a:xfrm>
          <a:prstGeom prst="rect">
            <a:avLst/>
          </a:prstGeom>
          <a:ln>
            <a:solidFill>
              <a:schemeClr val="accent1"/>
            </a:solidFill>
          </a:ln>
        </p:spPr>
      </p:pic>
      <p:sp>
        <p:nvSpPr>
          <p:cNvPr id="11" name="タイトル 3">
            <a:extLst>
              <a:ext uri="{FF2B5EF4-FFF2-40B4-BE49-F238E27FC236}">
                <a16:creationId xmlns:a16="http://schemas.microsoft.com/office/drawing/2014/main" id="{1C1FDEC3-7274-4D34-9CE0-17D4E0183962}"/>
              </a:ext>
            </a:extLst>
          </p:cNvPr>
          <p:cNvSpPr>
            <a:spLocks noGrp="1"/>
          </p:cNvSpPr>
          <p:nvPr>
            <p:ph type="title"/>
          </p:nvPr>
        </p:nvSpPr>
        <p:spPr>
          <a:xfrm>
            <a:off x="1690990" y="265289"/>
            <a:ext cx="8482220" cy="1023727"/>
          </a:xfrm>
        </p:spPr>
        <p:txBody>
          <a:bodyPr>
            <a:noAutofit/>
          </a:bodyPr>
          <a:lstStyle/>
          <a:p>
            <a:pPr algn="ctr"/>
            <a:r>
              <a:rPr kumimoji="1" lang="ja-JP" altLang="en-US" sz="4000" dirty="0">
                <a:solidFill>
                  <a:schemeClr val="bg1"/>
                </a:solidFill>
                <a:effectLst>
                  <a:glow rad="228600">
                    <a:schemeClr val="accent1">
                      <a:lumMod val="50000"/>
                    </a:schemeClr>
                  </a:glow>
                </a:effectLst>
                <a:latin typeface="HGP創英角ｺﾞｼｯｸUB" panose="020B0900000000000000" pitchFamily="50" charset="-128"/>
                <a:ea typeface="HGP創英角ｺﾞｼｯｸUB" panose="020B0900000000000000" pitchFamily="50" charset="-128"/>
              </a:rPr>
              <a:t>わからないことがあれば、</a:t>
            </a:r>
            <a:br>
              <a:rPr kumimoji="1" lang="en-US" altLang="ja-JP" sz="4000" dirty="0">
                <a:solidFill>
                  <a:schemeClr val="bg1"/>
                </a:solidFill>
                <a:effectLst>
                  <a:glow rad="228600">
                    <a:schemeClr val="accent1">
                      <a:lumMod val="50000"/>
                    </a:schemeClr>
                  </a:glow>
                </a:effectLst>
                <a:latin typeface="HGP創英角ｺﾞｼｯｸUB" panose="020B0900000000000000" pitchFamily="50" charset="-128"/>
                <a:ea typeface="HGP創英角ｺﾞｼｯｸUB" panose="020B0900000000000000" pitchFamily="50" charset="-128"/>
              </a:rPr>
            </a:br>
            <a:r>
              <a:rPr kumimoji="1" lang="ja-JP" altLang="en-US" sz="4000" dirty="0">
                <a:solidFill>
                  <a:schemeClr val="bg1"/>
                </a:solidFill>
                <a:effectLst>
                  <a:glow rad="228600">
                    <a:schemeClr val="accent1">
                      <a:lumMod val="50000"/>
                    </a:schemeClr>
                  </a:glow>
                </a:effectLst>
                <a:latin typeface="HGP創英角ｺﾞｼｯｸUB" panose="020B0900000000000000" pitchFamily="50" charset="-128"/>
                <a:ea typeface="HGP創英角ｺﾞｼｯｸUB" panose="020B0900000000000000" pitchFamily="50" charset="-128"/>
              </a:rPr>
              <a:t>厚生労働省のホームページを見る</a:t>
            </a:r>
          </a:p>
        </p:txBody>
      </p:sp>
      <p:pic>
        <p:nvPicPr>
          <p:cNvPr id="14" name="図 13">
            <a:extLst>
              <a:ext uri="{FF2B5EF4-FFF2-40B4-BE49-F238E27FC236}">
                <a16:creationId xmlns:a16="http://schemas.microsoft.com/office/drawing/2014/main" id="{6988566A-923E-411A-97CF-D69877105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1398" y="236859"/>
            <a:ext cx="1830604" cy="1137784"/>
          </a:xfrm>
          <a:prstGeom prst="rect">
            <a:avLst/>
          </a:prstGeom>
        </p:spPr>
      </p:pic>
      <p:pic>
        <p:nvPicPr>
          <p:cNvPr id="16" name="図 15">
            <a:extLst>
              <a:ext uri="{FF2B5EF4-FFF2-40B4-BE49-F238E27FC236}">
                <a16:creationId xmlns:a16="http://schemas.microsoft.com/office/drawing/2014/main" id="{7511A15B-F60B-43AA-A65A-4EA7F8A63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48815">
            <a:off x="1302131" y="86509"/>
            <a:ext cx="777717" cy="1317181"/>
          </a:xfrm>
          <a:prstGeom prst="rect">
            <a:avLst/>
          </a:prstGeom>
        </p:spPr>
      </p:pic>
    </p:spTree>
    <p:extLst>
      <p:ext uri="{BB962C8B-B14F-4D97-AF65-F5344CB8AC3E}">
        <p14:creationId xmlns:p14="http://schemas.microsoft.com/office/powerpoint/2010/main" val="13297895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390</Words>
  <Application>Microsoft Office PowerPoint</Application>
  <PresentationFormat>ワイド画面</PresentationFormat>
  <Paragraphs>41</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HGP創英角ｺﾞｼｯｸUB</vt:lpstr>
      <vt:lpstr>Arial</vt:lpstr>
      <vt:lpstr>Calibri</vt:lpstr>
      <vt:lpstr>Calibri Light</vt:lpstr>
      <vt:lpstr>Office テーマ</vt:lpstr>
      <vt:lpstr>新型コロナウイルス感染症</vt:lpstr>
      <vt:lpstr>感染経路</vt:lpstr>
      <vt:lpstr>PowerPoint プレゼンテーション</vt:lpstr>
      <vt:lpstr>電話でこのようなことを聞きます</vt:lpstr>
      <vt:lpstr>各施設の連絡先</vt:lpstr>
      <vt:lpstr>わからないことがあれば、 厚生労働省のホームページを見る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実践してほしい・守ってほしいこと</dc:title>
  <dc:creator>Masakane Ikuto</dc:creator>
  <cp:lastModifiedBy>client</cp:lastModifiedBy>
  <cp:revision>25</cp:revision>
  <cp:lastPrinted>2020-02-20T04:45:32Z</cp:lastPrinted>
  <dcterms:created xsi:type="dcterms:W3CDTF">2020-02-19T05:54:46Z</dcterms:created>
  <dcterms:modified xsi:type="dcterms:W3CDTF">2020-02-21T02:58:10Z</dcterms:modified>
</cp:coreProperties>
</file>