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04" r:id="rId1"/>
    <p:sldMasterId id="2147486296" r:id="rId2"/>
  </p:sldMasterIdLst>
  <p:notesMasterIdLst>
    <p:notesMasterId r:id="rId11"/>
  </p:notesMasterIdLst>
  <p:sldIdLst>
    <p:sldId id="1892" r:id="rId3"/>
    <p:sldId id="1893" r:id="rId4"/>
    <p:sldId id="264" r:id="rId5"/>
    <p:sldId id="1894" r:id="rId6"/>
    <p:sldId id="1896" r:id="rId7"/>
    <p:sldId id="1895" r:id="rId8"/>
    <p:sldId id="1897" r:id="rId9"/>
    <p:sldId id="261" r:id="rId10"/>
  </p:sldIdLst>
  <p:sldSz cx="12192000" cy="6858000"/>
  <p:notesSz cx="6858000" cy="9875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1E03"/>
    <a:srgbClr val="582A04"/>
    <a:srgbClr val="0000FF"/>
    <a:srgbClr val="00B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89930" autoAdjust="0"/>
  </p:normalViewPr>
  <p:slideViewPr>
    <p:cSldViewPr showGuides="1">
      <p:cViewPr varScale="1">
        <p:scale>
          <a:sx n="99" d="100"/>
          <a:sy n="99" d="100"/>
        </p:scale>
        <p:origin x="966" y="72"/>
      </p:cViewPr>
      <p:guideLst>
        <p:guide orient="horz" pos="2115"/>
        <p:guide pos="3840"/>
      </p:guideLst>
    </p:cSldViewPr>
  </p:slideViewPr>
  <p:outlineViewPr>
    <p:cViewPr>
      <p:scale>
        <a:sx n="33" d="100"/>
        <a:sy n="33" d="100"/>
      </p:scale>
      <p:origin x="0" y="-43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EC95F-29B1-4487-9C1C-CF5FAFB3B6D8}" type="datetimeFigureOut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691023"/>
            <a:ext cx="5486400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7180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380332"/>
            <a:ext cx="297180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2EF0E-27C5-4806-A4E9-6AFB1DEBD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06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41363"/>
            <a:ext cx="6578600" cy="37020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2EF0E-27C5-4806-A4E9-6AFB1DEBD69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3058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2EF0E-27C5-4806-A4E9-6AFB1DEBD69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84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4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0777-5CE4-473E-9793-535D697477C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7C3D-EE82-4CCD-919A-69962FBD55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2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0777-5CE4-473E-9793-535D697477C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7C3D-EE82-4CCD-919A-69962FBD55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3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0777-5CE4-473E-9793-535D697477C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7C3D-EE82-4CCD-919A-69962FBD55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25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tairan\Desktop\最終画像低解像度\譛邨ら判蜒丈ｽ手ｧ｣蜒丞ｺｦ\DRPPT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 userDrawn="1">
            <p:ph type="ctrTitle" hasCustomPrompt="1"/>
          </p:nvPr>
        </p:nvSpPr>
        <p:spPr>
          <a:xfrm>
            <a:off x="316965" y="1962537"/>
            <a:ext cx="9600000" cy="72000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l">
              <a:defRPr sz="3200" b="1" i="0">
                <a:solidFill>
                  <a:srgbClr val="000000"/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ja-JP" altLang="en-US" dirty="0"/>
              <a:t>タイトル</a:t>
            </a:r>
            <a:r>
              <a:rPr lang="en-US" altLang="ja-JP" dirty="0"/>
              <a:t> </a:t>
            </a:r>
            <a:r>
              <a:rPr lang="ja-JP" altLang="en-US" dirty="0"/>
              <a:t>メイリオ</a:t>
            </a:r>
            <a:r>
              <a:rPr lang="en-US" altLang="ja-JP" dirty="0"/>
              <a:t> 36pt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16965" y="2682537"/>
            <a:ext cx="9600000" cy="61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89" b="0" i="0" baseline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40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4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/>
              <a:t>サブタイトル</a:t>
            </a:r>
            <a:r>
              <a:rPr lang="en-US" altLang="ja-JP" dirty="0"/>
              <a:t> </a:t>
            </a:r>
            <a:r>
              <a:rPr lang="ja-JP" altLang="en-US" dirty="0"/>
              <a:t>メイリオ　</a:t>
            </a:r>
            <a:r>
              <a:rPr lang="en-US" altLang="ja-JP" dirty="0"/>
              <a:t>28pt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0705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ページ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ctrTitle" hasCustomPrompt="1"/>
          </p:nvPr>
        </p:nvSpPr>
        <p:spPr>
          <a:xfrm>
            <a:off x="636003" y="89000"/>
            <a:ext cx="10920001" cy="864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844" b="1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タイトル</a:t>
            </a:r>
            <a:r>
              <a:rPr lang="en-US" altLang="ja-JP" dirty="0"/>
              <a:t> </a:t>
            </a:r>
            <a:r>
              <a:rPr lang="ja-JP" altLang="en-US" dirty="0"/>
              <a:t>メイリオ</a:t>
            </a:r>
            <a:r>
              <a:rPr lang="en-US" altLang="ja-JP" dirty="0"/>
              <a:t> 32pt</a:t>
            </a:r>
            <a:endParaRPr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02" y="1309689"/>
            <a:ext cx="9933518" cy="46355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133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pPr lvl="0"/>
            <a:r>
              <a:rPr kumimoji="1" lang="ja-JP" altLang="en-US" dirty="0"/>
              <a:t>サブタイトル メイリオ </a:t>
            </a:r>
            <a:r>
              <a:rPr kumimoji="1" lang="en-US" altLang="ja-JP" dirty="0"/>
              <a:t>24pt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202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0777-5CE4-473E-9793-535D697477C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7C3D-EE82-4CCD-919A-69962FBD55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3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1pPr>
            <a:lvl2pPr marL="406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81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3pPr>
            <a:lvl4pPr marL="121921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4pPr>
            <a:lvl5pPr marL="162562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5pPr>
            <a:lvl6pPr marL="203202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6pPr>
            <a:lvl7pPr marL="243843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7pPr>
            <a:lvl8pPr marL="2844836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8pPr>
            <a:lvl9pPr marL="3251241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0777-5CE4-473E-9793-535D697477C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7C3D-EE82-4CCD-919A-69962FBD55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7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0777-5CE4-473E-9793-535D697477C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7C3D-EE82-4CCD-919A-69962FBD55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6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4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4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0777-5CE4-473E-9793-535D697477C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7C3D-EE82-4CCD-919A-69962FBD55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0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0777-5CE4-473E-9793-535D697477C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7C3D-EE82-4CCD-919A-69962FBD55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0777-5CE4-473E-9793-535D697477C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7C3D-EE82-4CCD-919A-69962FBD55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6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0777-5CE4-473E-9793-535D697477C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7C3D-EE82-4CCD-919A-69962FBD55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3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0777-5CE4-473E-9793-535D697477C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7C3D-EE82-4CCD-919A-69962FBD55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6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F0777-5CE4-473E-9793-535D697477C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F7C3D-EE82-4CCD-919A-69962FBD55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53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5" r:id="rId1"/>
    <p:sldLayoutId id="2147485106" r:id="rId2"/>
    <p:sldLayoutId id="2147485107" r:id="rId3"/>
    <p:sldLayoutId id="2147485108" r:id="rId4"/>
    <p:sldLayoutId id="2147485109" r:id="rId5"/>
    <p:sldLayoutId id="2147485110" r:id="rId6"/>
    <p:sldLayoutId id="2147485111" r:id="rId7"/>
    <p:sldLayoutId id="2147485112" r:id="rId8"/>
    <p:sldLayoutId id="2147485113" r:id="rId9"/>
    <p:sldLayoutId id="2147485114" r:id="rId10"/>
    <p:sldLayoutId id="2147485115" r:id="rId11"/>
  </p:sldLayoutIdLst>
  <p:txStyles>
    <p:titleStyle>
      <a:lvl1pPr algn="ctr" defTabSz="812810" rtl="0" eaLnBrk="1" latinLnBrk="0" hangingPunct="1">
        <a:spcBef>
          <a:spcPct val="0"/>
        </a:spcBef>
        <a:buNone/>
        <a:defRPr kumimoji="1" sz="39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4" indent="-304804" algn="l" defTabSz="8128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44" kern="1200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defTabSz="81281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89" kern="1200">
          <a:solidFill>
            <a:schemeClr val="tx1"/>
          </a:solidFill>
          <a:latin typeface="+mn-lt"/>
          <a:ea typeface="+mn-ea"/>
          <a:cs typeface="+mn-cs"/>
        </a:defRPr>
      </a:lvl2pPr>
      <a:lvl3pPr marL="1016013" indent="-203203" algn="l" defTabSz="8128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422418" indent="-203203" algn="l" defTabSz="81281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indent="-203203" algn="l" defTabSz="81281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35228" indent="-203203" algn="l" defTabSz="8128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641633" indent="-203203" algn="l" defTabSz="8128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048038" indent="-203203" algn="l" defTabSz="8128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454443" indent="-203203" algn="l" defTabSz="8128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7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airan\Desktop\最終画像低解像度\譛邨ら判蜒丈ｽ手ｧ｣蜒丞ｺｦ\DRPPT_in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66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97" r:id="rId1"/>
    <p:sldLayoutId id="2147486298" r:id="rId2"/>
  </p:sldLayoutIdLst>
  <p:hf hdr="0" ftr="0" dt="0"/>
  <p:txStyles>
    <p:titleStyle>
      <a:lvl1pPr algn="ctr" defTabSz="406405" rtl="0" eaLnBrk="1" fontAlgn="base" hangingPunct="1">
        <a:spcBef>
          <a:spcPct val="0"/>
        </a:spcBef>
        <a:spcAft>
          <a:spcPct val="0"/>
        </a:spcAft>
        <a:defRPr kumimoji="1" sz="2667" kern="1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defTabSz="406405" rtl="0" eaLnBrk="1" fontAlgn="base" hangingPunct="1">
        <a:spcBef>
          <a:spcPct val="0"/>
        </a:spcBef>
        <a:spcAft>
          <a:spcPct val="0"/>
        </a:spcAft>
        <a:defRPr kumimoji="1" sz="26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06405" rtl="0" eaLnBrk="1" fontAlgn="base" hangingPunct="1">
        <a:spcBef>
          <a:spcPct val="0"/>
        </a:spcBef>
        <a:spcAft>
          <a:spcPct val="0"/>
        </a:spcAft>
        <a:defRPr kumimoji="1" sz="26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06405" rtl="0" eaLnBrk="1" fontAlgn="base" hangingPunct="1">
        <a:spcBef>
          <a:spcPct val="0"/>
        </a:spcBef>
        <a:spcAft>
          <a:spcPct val="0"/>
        </a:spcAft>
        <a:defRPr kumimoji="1" sz="26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06405" rtl="0" eaLnBrk="1" fontAlgn="base" hangingPunct="1">
        <a:spcBef>
          <a:spcPct val="0"/>
        </a:spcBef>
        <a:spcAft>
          <a:spcPct val="0"/>
        </a:spcAft>
        <a:defRPr kumimoji="1" sz="26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06405" algn="ctr" defTabSz="406405" rtl="0" eaLnBrk="1" fontAlgn="base" hangingPunct="1">
        <a:spcBef>
          <a:spcPct val="0"/>
        </a:spcBef>
        <a:spcAft>
          <a:spcPct val="0"/>
        </a:spcAft>
        <a:defRPr kumimoji="1" sz="26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812810" algn="ctr" defTabSz="406405" rtl="0" eaLnBrk="1" fontAlgn="base" hangingPunct="1">
        <a:spcBef>
          <a:spcPct val="0"/>
        </a:spcBef>
        <a:spcAft>
          <a:spcPct val="0"/>
        </a:spcAft>
        <a:defRPr kumimoji="1" sz="26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219215" algn="ctr" defTabSz="406405" rtl="0" eaLnBrk="1" fontAlgn="base" hangingPunct="1">
        <a:spcBef>
          <a:spcPct val="0"/>
        </a:spcBef>
        <a:spcAft>
          <a:spcPct val="0"/>
        </a:spcAft>
        <a:defRPr kumimoji="1" sz="26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625620" algn="ctr" defTabSz="406405" rtl="0" eaLnBrk="1" fontAlgn="base" hangingPunct="1">
        <a:spcBef>
          <a:spcPct val="0"/>
        </a:spcBef>
        <a:spcAft>
          <a:spcPct val="0"/>
        </a:spcAft>
        <a:defRPr kumimoji="1" sz="26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04804" indent="-304804" algn="l" defTabSz="40640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844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60408" indent="-254003" algn="l" defTabSz="40640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489" kern="1200">
          <a:solidFill>
            <a:schemeClr val="tx1"/>
          </a:solidFill>
          <a:latin typeface="+mn-lt"/>
          <a:ea typeface="+mn-ea"/>
          <a:cs typeface="+mn-cs"/>
        </a:defRPr>
      </a:lvl2pPr>
      <a:lvl3pPr marL="1016013" indent="-203203" algn="l" defTabSz="40640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422418" indent="-203203" algn="l" defTabSz="40640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indent="-203203" algn="l" defTabSz="40640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35228" indent="-203203" algn="l" defTabSz="406405" rtl="0" eaLnBrk="1" latinLnBrk="0" hangingPunct="1">
        <a:spcBef>
          <a:spcPct val="20000"/>
        </a:spcBef>
        <a:buFont typeface="Arial"/>
        <a:buChar char="•"/>
        <a:defRPr kumimoji="1"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641633" indent="-203203" algn="l" defTabSz="406405" rtl="0" eaLnBrk="1" latinLnBrk="0" hangingPunct="1">
        <a:spcBef>
          <a:spcPct val="20000"/>
        </a:spcBef>
        <a:buFont typeface="Arial"/>
        <a:buChar char="•"/>
        <a:defRPr kumimoji="1"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048038" indent="-203203" algn="l" defTabSz="406405" rtl="0" eaLnBrk="1" latinLnBrk="0" hangingPunct="1">
        <a:spcBef>
          <a:spcPct val="20000"/>
        </a:spcBef>
        <a:buFont typeface="Arial"/>
        <a:buChar char="•"/>
        <a:defRPr kumimoji="1"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454443" indent="-203203" algn="l" defTabSz="406405" rtl="0" eaLnBrk="1" latinLnBrk="0" hangingPunct="1">
        <a:spcBef>
          <a:spcPct val="20000"/>
        </a:spcBef>
        <a:buFont typeface="Arial"/>
        <a:buChar char="•"/>
        <a:defRPr kumimoji="1" sz="17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06405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406405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406405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406405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406405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406405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406405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406405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406405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E676E5A4-BB4E-408A-934A-309799395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744" y="0"/>
            <a:ext cx="13321480" cy="6974236"/>
          </a:xfrm>
          <a:prstGeom prst="rect">
            <a:avLst/>
          </a:prstGeom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6BA682EC-4AB1-43CA-970F-32BA0653785C}"/>
              </a:ext>
            </a:extLst>
          </p:cNvPr>
          <p:cNvSpPr/>
          <p:nvPr/>
        </p:nvSpPr>
        <p:spPr>
          <a:xfrm>
            <a:off x="580492" y="1196752"/>
            <a:ext cx="11031016" cy="5661248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A6FB118-4321-4CD9-A681-3F2F0D96E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74" y="4421905"/>
            <a:ext cx="4656282" cy="232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9DD5E28-1E17-4A82-8B7E-02DDA867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14" y="1658559"/>
            <a:ext cx="4656284" cy="232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9EC77C2-20DF-4DE9-B18D-F04A88EBB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18" y="4449049"/>
            <a:ext cx="4656284" cy="232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CC644A1-66A0-42F5-8AA0-2BC695D463E6}"/>
              </a:ext>
            </a:extLst>
          </p:cNvPr>
          <p:cNvSpPr txBox="1"/>
          <p:nvPr/>
        </p:nvSpPr>
        <p:spPr>
          <a:xfrm>
            <a:off x="1365521" y="1419741"/>
            <a:ext cx="47304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  <a:tabLst>
                <a:tab pos="3494088" algn="r"/>
              </a:tabLst>
            </a:pPr>
            <a:r>
              <a:rPr lang="ja-JP" altLang="en-US" dirty="0"/>
              <a:t>患者統計（</a:t>
            </a:r>
            <a:r>
              <a:rPr lang="en-US" altLang="ja-JP" dirty="0"/>
              <a:t>11/24</a:t>
            </a:r>
            <a:r>
              <a:rPr lang="ja-JP" altLang="en-US" dirty="0"/>
              <a:t>現在</a:t>
            </a:r>
            <a:r>
              <a:rPr lang="en-US" altLang="ja-JP" dirty="0"/>
              <a:t>)</a:t>
            </a:r>
          </a:p>
          <a:p>
            <a:pPr marL="714375" lvl="1" indent="-257175">
              <a:buFont typeface="Arial" panose="020B0604020202020204" pitchFamily="34" charset="0"/>
              <a:buChar char="•"/>
              <a:tabLst>
                <a:tab pos="3494088" algn="r"/>
              </a:tabLst>
            </a:pPr>
            <a:r>
              <a:rPr lang="ja-JP" altLang="en-US" dirty="0"/>
              <a:t>累積患者数　</a:t>
            </a:r>
            <a:r>
              <a:rPr lang="en-US" altLang="ja-JP" dirty="0"/>
              <a:t>	135,874</a:t>
            </a:r>
            <a:r>
              <a:rPr lang="ja-JP" altLang="en-US" dirty="0"/>
              <a:t>人</a:t>
            </a:r>
            <a:endParaRPr lang="en-US" altLang="ja-JP" dirty="0"/>
          </a:p>
          <a:p>
            <a:pPr marL="714375" lvl="1" indent="-257175">
              <a:buFont typeface="Arial" panose="020B0604020202020204" pitchFamily="34" charset="0"/>
              <a:buChar char="•"/>
              <a:tabLst>
                <a:tab pos="3494088" algn="r"/>
              </a:tabLst>
            </a:pPr>
            <a:r>
              <a:rPr lang="ja-JP" altLang="en-US" dirty="0"/>
              <a:t>累積死亡者数</a:t>
            </a:r>
            <a:r>
              <a:rPr lang="en-US" altLang="ja-JP" dirty="0"/>
              <a:t>	2,014</a:t>
            </a:r>
            <a:r>
              <a:rPr lang="ja-JP" altLang="en-US" dirty="0"/>
              <a:t>人</a:t>
            </a:r>
            <a:endParaRPr lang="en-US" altLang="ja-JP" dirty="0"/>
          </a:p>
          <a:p>
            <a:pPr marL="714375" lvl="1" indent="-257175">
              <a:buFont typeface="Arial" panose="020B0604020202020204" pitchFamily="34" charset="0"/>
              <a:buChar char="•"/>
              <a:tabLst>
                <a:tab pos="3494088" algn="r"/>
              </a:tabLst>
            </a:pPr>
            <a:r>
              <a:rPr lang="ja-JP" altLang="en-US" dirty="0"/>
              <a:t>死亡率</a:t>
            </a:r>
            <a:r>
              <a:rPr lang="en-US" altLang="ja-JP" dirty="0"/>
              <a:t>	1.48%	</a:t>
            </a:r>
          </a:p>
          <a:p>
            <a:pPr marL="342900" indent="-342900">
              <a:buFont typeface="+mj-lt"/>
              <a:buAutoNum type="arabicPeriod"/>
              <a:tabLst>
                <a:tab pos="3494088" algn="r"/>
              </a:tabLst>
            </a:pPr>
            <a:r>
              <a:rPr lang="ja-JP" altLang="en-US" dirty="0"/>
              <a:t>透析患者統計（</a:t>
            </a:r>
            <a:r>
              <a:rPr lang="en-US" altLang="ja-JP" dirty="0"/>
              <a:t>11/20</a:t>
            </a:r>
            <a:r>
              <a:rPr lang="ja-JP" altLang="en-US" dirty="0"/>
              <a:t>現在）　</a:t>
            </a:r>
            <a:endParaRPr lang="en-US" altLang="ja-JP" dirty="0"/>
          </a:p>
          <a:p>
            <a:pPr marL="714375" lvl="1" indent="-257175">
              <a:buFont typeface="Arial" panose="020B0604020202020204" pitchFamily="34" charset="0"/>
              <a:buChar char="•"/>
              <a:tabLst>
                <a:tab pos="3494088" algn="r"/>
              </a:tabLst>
            </a:pPr>
            <a:r>
              <a:rPr lang="ja-JP" altLang="en-US" dirty="0"/>
              <a:t>累積患者数</a:t>
            </a:r>
            <a:r>
              <a:rPr lang="en-US" altLang="ja-JP" dirty="0"/>
              <a:t>	335</a:t>
            </a:r>
            <a:r>
              <a:rPr lang="ja-JP" altLang="en-US" dirty="0"/>
              <a:t>人</a:t>
            </a:r>
            <a:endParaRPr lang="en-US" altLang="ja-JP" dirty="0"/>
          </a:p>
          <a:p>
            <a:pPr marL="714375" lvl="1" indent="-257175">
              <a:buFont typeface="Arial" panose="020B0604020202020204" pitchFamily="34" charset="0"/>
              <a:buChar char="•"/>
              <a:tabLst>
                <a:tab pos="3494088" algn="r"/>
              </a:tabLst>
            </a:pPr>
            <a:r>
              <a:rPr lang="ja-JP" altLang="en-US" dirty="0"/>
              <a:t>累積死亡者数</a:t>
            </a:r>
            <a:r>
              <a:rPr lang="en-US" altLang="ja-JP" dirty="0"/>
              <a:t>	45</a:t>
            </a:r>
            <a:r>
              <a:rPr lang="ja-JP" altLang="en-US" dirty="0"/>
              <a:t>人</a:t>
            </a:r>
            <a:endParaRPr lang="en-US" altLang="ja-JP" dirty="0"/>
          </a:p>
          <a:p>
            <a:pPr marL="714375" lvl="1" indent="-257175">
              <a:buFont typeface="Arial" panose="020B0604020202020204" pitchFamily="34" charset="0"/>
              <a:buChar char="•"/>
              <a:tabLst>
                <a:tab pos="3494088" algn="r"/>
              </a:tabLst>
            </a:pPr>
            <a:r>
              <a:rPr lang="ja-JP" altLang="en-US" dirty="0"/>
              <a:t>入院中転帰不明</a:t>
            </a:r>
            <a:r>
              <a:rPr lang="en-US" altLang="ja-JP" dirty="0"/>
              <a:t>	167</a:t>
            </a:r>
            <a:r>
              <a:rPr lang="ja-JP" altLang="en-US" dirty="0"/>
              <a:t>人</a:t>
            </a:r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3494088" algn="r"/>
              </a:tabLst>
            </a:pPr>
            <a:r>
              <a:rPr lang="ja-JP" altLang="en-US" b="1" u="sng" dirty="0">
                <a:solidFill>
                  <a:srgbClr val="FF0000"/>
                </a:solidFill>
              </a:rPr>
              <a:t>死亡率</a:t>
            </a:r>
            <a:r>
              <a:rPr lang="en-US" altLang="ja-JP" b="1" u="sng" dirty="0">
                <a:solidFill>
                  <a:srgbClr val="FF0000"/>
                </a:solidFill>
              </a:rPr>
              <a:t>	13.4%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A01912F-2C34-4F40-B232-DFFDAABF7EFD}"/>
              </a:ext>
            </a:extLst>
          </p:cNvPr>
          <p:cNvSpPr txBox="1"/>
          <p:nvPr/>
        </p:nvSpPr>
        <p:spPr>
          <a:xfrm>
            <a:off x="3275611" y="414908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全国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5F2E6CA-A361-48B7-855E-29713AE10994}"/>
              </a:ext>
            </a:extLst>
          </p:cNvPr>
          <p:cNvSpPr txBox="1"/>
          <p:nvPr/>
        </p:nvSpPr>
        <p:spPr>
          <a:xfrm>
            <a:off x="8257086" y="4149080"/>
            <a:ext cx="93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山形県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D48014-1C03-4B50-875D-9630C10BA8B5}"/>
              </a:ext>
            </a:extLst>
          </p:cNvPr>
          <p:cNvSpPr txBox="1"/>
          <p:nvPr/>
        </p:nvSpPr>
        <p:spPr>
          <a:xfrm>
            <a:off x="6528479" y="1344179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世界統計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3313113" algn="r"/>
              </a:tabLst>
            </a:pPr>
            <a:r>
              <a:rPr lang="ja-JP" altLang="en-US" dirty="0"/>
              <a:t>累積患者数　</a:t>
            </a:r>
            <a:r>
              <a:rPr lang="en-US" altLang="ja-JP" dirty="0"/>
              <a:t>	5780</a:t>
            </a:r>
            <a:r>
              <a:rPr lang="ja-JP" altLang="en-US" dirty="0"/>
              <a:t>万人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3313113" algn="r"/>
              </a:tabLst>
            </a:pPr>
            <a:r>
              <a:rPr lang="ja-JP" altLang="en-US" dirty="0"/>
              <a:t>累積死亡者数</a:t>
            </a:r>
            <a:r>
              <a:rPr lang="en-US" altLang="ja-JP" dirty="0"/>
              <a:t>	130</a:t>
            </a:r>
            <a:r>
              <a:rPr lang="ja-JP" altLang="en-US" dirty="0"/>
              <a:t>万人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3313113" algn="r"/>
              </a:tabLst>
            </a:pPr>
            <a:r>
              <a:rPr lang="ja-JP" altLang="en-US" dirty="0"/>
              <a:t>死亡率</a:t>
            </a:r>
            <a:r>
              <a:rPr lang="en-US" altLang="ja-JP" dirty="0"/>
              <a:t>	2.2%</a:t>
            </a:r>
            <a:endParaRPr lang="ja-JP" altLang="en-US" dirty="0"/>
          </a:p>
        </p:txBody>
      </p:sp>
      <p:sp>
        <p:nvSpPr>
          <p:cNvPr id="16" name="タイトル 3">
            <a:extLst>
              <a:ext uri="{FF2B5EF4-FFF2-40B4-BE49-F238E27FC236}">
                <a16:creationId xmlns:a16="http://schemas.microsoft.com/office/drawing/2014/main" id="{4D0D8EB6-BC3B-42C0-80E7-ADE5D18A5CD5}"/>
              </a:ext>
            </a:extLst>
          </p:cNvPr>
          <p:cNvSpPr txBox="1">
            <a:spLocks/>
          </p:cNvSpPr>
          <p:nvPr/>
        </p:nvSpPr>
        <p:spPr>
          <a:xfrm>
            <a:off x="1217918" y="99441"/>
            <a:ext cx="9642380" cy="1097311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altLang="ja-JP" sz="48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COVID-19</a:t>
            </a:r>
            <a:r>
              <a:rPr lang="ja-JP" altLang="en-US" sz="48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（新型コロナウイルス）感染症</a:t>
            </a:r>
          </a:p>
        </p:txBody>
      </p:sp>
    </p:spTree>
    <p:extLst>
      <p:ext uri="{BB962C8B-B14F-4D97-AF65-F5344CB8AC3E}">
        <p14:creationId xmlns:p14="http://schemas.microsoft.com/office/powerpoint/2010/main" val="1514484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6FB22A6-51BD-44A3-B555-F0853B49E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7265557-FEDC-46AF-A24E-4FE0B73A0D6E}"/>
              </a:ext>
            </a:extLst>
          </p:cNvPr>
          <p:cNvSpPr/>
          <p:nvPr/>
        </p:nvSpPr>
        <p:spPr>
          <a:xfrm>
            <a:off x="580492" y="1124744"/>
            <a:ext cx="11031016" cy="565982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451400-404B-4001-BF86-5D75948D2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192" y="3079501"/>
            <a:ext cx="9911376" cy="3877891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透析患者の臨床症状</a:t>
            </a:r>
          </a:p>
          <a:p>
            <a:pPr lvl="1"/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発熱（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37.5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以上）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77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％、咳そう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51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％、鼻汁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19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％、咽頭痛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16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％　など</a:t>
            </a:r>
          </a:p>
          <a:p>
            <a:pPr lvl="1"/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肺炎像（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CT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53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％）・・・一般住民より多い・・・入院が必要</a:t>
            </a:r>
          </a:p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透析患者への治療</a:t>
            </a:r>
          </a:p>
          <a:p>
            <a:pPr lvl="1"/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酸素投与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35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％、人工呼吸器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13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％、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ECMO1.5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％（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人）　</a:t>
            </a:r>
          </a:p>
          <a:p>
            <a:pPr lvl="1"/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アビガン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32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％、オルベスコ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16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％、デカドロン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13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％、　　　　　　　　　　　　　プラケニル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％、　　　　　レムデシビル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％、カレトラ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％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endParaRPr lang="ja-JP" altLang="en-US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ja-JP" altLang="en-US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846CDEB-8B1E-488E-85CA-19E3DC6CF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18" y="1484785"/>
            <a:ext cx="10315565" cy="1512168"/>
          </a:xfrm>
          <a:prstGeom prst="rect">
            <a:avLst/>
          </a:prstGeom>
        </p:spPr>
      </p:pic>
      <p:sp>
        <p:nvSpPr>
          <p:cNvPr id="11" name="タイトル 3">
            <a:extLst>
              <a:ext uri="{FF2B5EF4-FFF2-40B4-BE49-F238E27FC236}">
                <a16:creationId xmlns:a16="http://schemas.microsoft.com/office/drawing/2014/main" id="{AA136D51-E11B-4116-8D23-B11A349C9C01}"/>
              </a:ext>
            </a:extLst>
          </p:cNvPr>
          <p:cNvSpPr txBox="1">
            <a:spLocks/>
          </p:cNvSpPr>
          <p:nvPr/>
        </p:nvSpPr>
        <p:spPr>
          <a:xfrm>
            <a:off x="2411590" y="99441"/>
            <a:ext cx="7166372" cy="1097311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ja-JP" altLang="en-US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透析患者のウイルス感染症</a:t>
            </a:r>
          </a:p>
        </p:txBody>
      </p:sp>
      <p:pic>
        <p:nvPicPr>
          <p:cNvPr id="3074" name="Picture 2" descr="人工透析のイラスト">
            <a:extLst>
              <a:ext uri="{FF2B5EF4-FFF2-40B4-BE49-F238E27FC236}">
                <a16:creationId xmlns:a16="http://schemas.microsoft.com/office/drawing/2014/main" id="{BF19E6A5-F13D-409E-8B90-210542A96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661" y="4437112"/>
            <a:ext cx="1946907" cy="206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9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図 128">
            <a:extLst>
              <a:ext uri="{FF2B5EF4-FFF2-40B4-BE49-F238E27FC236}">
                <a16:creationId xmlns:a16="http://schemas.microsoft.com/office/drawing/2014/main" id="{76CFB891-D84E-4FA1-A8B9-CE6AB2EF8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0" name="四角形: 角を丸くする 129">
            <a:extLst>
              <a:ext uri="{FF2B5EF4-FFF2-40B4-BE49-F238E27FC236}">
                <a16:creationId xmlns:a16="http://schemas.microsoft.com/office/drawing/2014/main" id="{13EF469E-18C9-4F99-BC2D-E1A5AD4ABC2A}"/>
              </a:ext>
            </a:extLst>
          </p:cNvPr>
          <p:cNvSpPr/>
          <p:nvPr/>
        </p:nvSpPr>
        <p:spPr>
          <a:xfrm>
            <a:off x="580492" y="1081546"/>
            <a:ext cx="11031016" cy="565982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タイトル 3">
            <a:extLst>
              <a:ext uri="{FF2B5EF4-FFF2-40B4-BE49-F238E27FC236}">
                <a16:creationId xmlns:a16="http://schemas.microsoft.com/office/drawing/2014/main" id="{41F6B8DF-268A-4A6F-92E2-D05C83912DB7}"/>
              </a:ext>
            </a:extLst>
          </p:cNvPr>
          <p:cNvSpPr txBox="1">
            <a:spLocks/>
          </p:cNvSpPr>
          <p:nvPr/>
        </p:nvSpPr>
        <p:spPr>
          <a:xfrm>
            <a:off x="2892028" y="174252"/>
            <a:ext cx="6407944" cy="1097311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endParaRPr lang="ja-JP" altLang="en-US" sz="3250" dirty="0">
              <a:solidFill>
                <a:srgbClr val="0000FF"/>
              </a:solidFill>
              <a:effectLst>
                <a:glow rad="139700">
                  <a:schemeClr val="tx2">
                    <a:lumMod val="75000"/>
                  </a:schemeClr>
                </a:glow>
              </a:effectLst>
              <a:latin typeface="+mn-ea"/>
              <a:ea typeface="+mn-ea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11A1151A-A30E-4353-BCBD-290EA15BA569}"/>
              </a:ext>
            </a:extLst>
          </p:cNvPr>
          <p:cNvGrpSpPr/>
          <p:nvPr/>
        </p:nvGrpSpPr>
        <p:grpSpPr>
          <a:xfrm>
            <a:off x="1991544" y="1196752"/>
            <a:ext cx="8208912" cy="5053054"/>
            <a:chOff x="1831294" y="1089012"/>
            <a:chExt cx="8958803" cy="5764359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3D9F4F3E-02FE-4BFC-A2BB-2495E0A6E187}"/>
                </a:ext>
              </a:extLst>
            </p:cNvPr>
            <p:cNvSpPr/>
            <p:nvPr/>
          </p:nvSpPr>
          <p:spPr>
            <a:xfrm>
              <a:off x="3658803" y="2323406"/>
              <a:ext cx="81114" cy="14799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C367E0A0-A32E-45BC-A7AE-1E09D5918569}"/>
                </a:ext>
              </a:extLst>
            </p:cNvPr>
            <p:cNvCxnSpPr>
              <a:cxnSpLocks/>
            </p:cNvCxnSpPr>
            <p:nvPr/>
          </p:nvCxnSpPr>
          <p:spPr>
            <a:xfrm>
              <a:off x="5899931" y="1089012"/>
              <a:ext cx="0" cy="57037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E31AB2D0-E5F7-4213-947C-96F875237BFD}"/>
                </a:ext>
              </a:extLst>
            </p:cNvPr>
            <p:cNvSpPr txBox="1"/>
            <p:nvPr/>
          </p:nvSpPr>
          <p:spPr>
            <a:xfrm>
              <a:off x="3067189" y="1162416"/>
              <a:ext cx="1593536" cy="447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950" b="1" dirty="0"/>
                <a:t>透析治療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3ED4DAD2-D8E1-4AFF-8A0F-42649D284ABC}"/>
                </a:ext>
              </a:extLst>
            </p:cNvPr>
            <p:cNvSpPr txBox="1"/>
            <p:nvPr/>
          </p:nvSpPr>
          <p:spPr>
            <a:xfrm>
              <a:off x="7272969" y="1176307"/>
              <a:ext cx="2339102" cy="447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950" b="1" dirty="0"/>
                <a:t>肺（ガス交換）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13867886-80DD-4408-A160-D7C00A21056E}"/>
                </a:ext>
              </a:extLst>
            </p:cNvPr>
            <p:cNvSpPr txBox="1"/>
            <p:nvPr/>
          </p:nvSpPr>
          <p:spPr>
            <a:xfrm>
              <a:off x="3291495" y="1924318"/>
              <a:ext cx="954107" cy="390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25" b="1" dirty="0">
                  <a:solidFill>
                    <a:srgbClr val="00B050"/>
                  </a:solidFill>
                </a:rPr>
                <a:t>透析膜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4DB5C831-04A4-480A-8A85-4F119DB0502A}"/>
                </a:ext>
              </a:extLst>
            </p:cNvPr>
            <p:cNvSpPr txBox="1"/>
            <p:nvPr/>
          </p:nvSpPr>
          <p:spPr>
            <a:xfrm>
              <a:off x="1831294" y="2111322"/>
              <a:ext cx="800219" cy="447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9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血液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1EB14F85-D18A-4F12-B7E2-7494E6B8B348}"/>
                </a:ext>
              </a:extLst>
            </p:cNvPr>
            <p:cNvSpPr txBox="1"/>
            <p:nvPr/>
          </p:nvSpPr>
          <p:spPr>
            <a:xfrm>
              <a:off x="4636850" y="2091945"/>
              <a:ext cx="954107" cy="390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2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透析液</a:t>
              </a:r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39D7E068-DB6C-4473-9627-B3D7234459F9}"/>
                </a:ext>
              </a:extLst>
            </p:cNvPr>
            <p:cNvSpPr/>
            <p:nvPr/>
          </p:nvSpPr>
          <p:spPr>
            <a:xfrm>
              <a:off x="3041645" y="2726507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21299E9F-D8DC-4C36-B9D6-F0CAAD919DC2}"/>
                </a:ext>
              </a:extLst>
            </p:cNvPr>
            <p:cNvSpPr/>
            <p:nvPr/>
          </p:nvSpPr>
          <p:spPr>
            <a:xfrm>
              <a:off x="3090769" y="3162605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CA2A8C7-59E6-4472-98B1-3154ADE05747}"/>
                </a:ext>
              </a:extLst>
            </p:cNvPr>
            <p:cNvSpPr/>
            <p:nvPr/>
          </p:nvSpPr>
          <p:spPr>
            <a:xfrm>
              <a:off x="2749375" y="3073645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8F0DCE35-33BD-493C-8781-4AE8604DF2D5}"/>
                </a:ext>
              </a:extLst>
            </p:cNvPr>
            <p:cNvSpPr/>
            <p:nvPr/>
          </p:nvSpPr>
          <p:spPr>
            <a:xfrm>
              <a:off x="4237911" y="3142867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6FE8AA65-8771-4252-AFFC-72C3C64648CD}"/>
                </a:ext>
              </a:extLst>
            </p:cNvPr>
            <p:cNvSpPr/>
            <p:nvPr/>
          </p:nvSpPr>
          <p:spPr>
            <a:xfrm>
              <a:off x="3118534" y="3493700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C9FED460-EDDB-44F8-A555-4FCF164A9074}"/>
                </a:ext>
              </a:extLst>
            </p:cNvPr>
            <p:cNvSpPr/>
            <p:nvPr/>
          </p:nvSpPr>
          <p:spPr>
            <a:xfrm>
              <a:off x="3391927" y="3162605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053894F7-01B0-4210-9942-E7941E8F3B92}"/>
                </a:ext>
              </a:extLst>
            </p:cNvPr>
            <p:cNvSpPr/>
            <p:nvPr/>
          </p:nvSpPr>
          <p:spPr>
            <a:xfrm>
              <a:off x="4161542" y="2716254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72646BA6-916B-4ABE-99F7-E75197AA0D69}"/>
                </a:ext>
              </a:extLst>
            </p:cNvPr>
            <p:cNvSpPr/>
            <p:nvPr/>
          </p:nvSpPr>
          <p:spPr>
            <a:xfrm>
              <a:off x="3961979" y="3406376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834D5262-695E-446C-9515-A0F1B271AEF6}"/>
                </a:ext>
              </a:extLst>
            </p:cNvPr>
            <p:cNvSpPr/>
            <p:nvPr/>
          </p:nvSpPr>
          <p:spPr>
            <a:xfrm>
              <a:off x="4429229" y="3616027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B4DC0A48-ACEB-475B-9B02-205564FCB9B6}"/>
                </a:ext>
              </a:extLst>
            </p:cNvPr>
            <p:cNvCxnSpPr>
              <a:endCxn id="21" idx="2"/>
            </p:cNvCxnSpPr>
            <p:nvPr/>
          </p:nvCxnSpPr>
          <p:spPr>
            <a:xfrm>
              <a:off x="3241347" y="2754127"/>
              <a:ext cx="92019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8B232C05-2D53-49C7-8783-B12873DB1763}"/>
                </a:ext>
              </a:extLst>
            </p:cNvPr>
            <p:cNvSpPr/>
            <p:nvPr/>
          </p:nvSpPr>
          <p:spPr>
            <a:xfrm>
              <a:off x="4390311" y="3295267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19BAF662-0D48-4710-A503-42681F6F3065}"/>
                </a:ext>
              </a:extLst>
            </p:cNvPr>
            <p:cNvSpPr/>
            <p:nvPr/>
          </p:nvSpPr>
          <p:spPr>
            <a:xfrm>
              <a:off x="4189307" y="3690987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C28E22B1-EA24-4201-B6F4-F64F7A084359}"/>
                </a:ext>
              </a:extLst>
            </p:cNvPr>
            <p:cNvSpPr/>
            <p:nvPr/>
          </p:nvSpPr>
          <p:spPr>
            <a:xfrm>
              <a:off x="4581629" y="3768427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2F028F0F-740D-40A6-8300-A57499C5507B}"/>
                </a:ext>
              </a:extLst>
            </p:cNvPr>
            <p:cNvSpPr/>
            <p:nvPr/>
          </p:nvSpPr>
          <p:spPr>
            <a:xfrm>
              <a:off x="4610931" y="2745052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B50BCFE3-D270-479D-AE7B-80A33DFE1031}"/>
                </a:ext>
              </a:extLst>
            </p:cNvPr>
            <p:cNvSpPr/>
            <p:nvPr/>
          </p:nvSpPr>
          <p:spPr>
            <a:xfrm>
              <a:off x="2765599" y="3417954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68FB9F7C-ACBA-4F26-B5DA-8028239DC17C}"/>
                </a:ext>
              </a:extLst>
            </p:cNvPr>
            <p:cNvSpPr/>
            <p:nvPr/>
          </p:nvSpPr>
          <p:spPr>
            <a:xfrm>
              <a:off x="4682337" y="3025793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C666D6D5-3C07-42E2-87E8-AE6E51D57D6A}"/>
                </a:ext>
              </a:extLst>
            </p:cNvPr>
            <p:cNvSpPr/>
            <p:nvPr/>
          </p:nvSpPr>
          <p:spPr>
            <a:xfrm>
              <a:off x="4695111" y="3600067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C57A7449-D5F1-4DBA-B2AE-75334F6E2FB4}"/>
                </a:ext>
              </a:extLst>
            </p:cNvPr>
            <p:cNvSpPr/>
            <p:nvPr/>
          </p:nvSpPr>
          <p:spPr>
            <a:xfrm>
              <a:off x="3426889" y="2863684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7BA87704-02B2-4CC3-A391-7C0BF326BD83}"/>
                </a:ext>
              </a:extLst>
            </p:cNvPr>
            <p:cNvSpPr/>
            <p:nvPr/>
          </p:nvSpPr>
          <p:spPr>
            <a:xfrm flipH="1">
              <a:off x="3081869" y="3714224"/>
              <a:ext cx="63289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843E81AB-8352-46AC-A994-0A36049DAAD8}"/>
                </a:ext>
              </a:extLst>
            </p:cNvPr>
            <p:cNvSpPr txBox="1"/>
            <p:nvPr/>
          </p:nvSpPr>
          <p:spPr>
            <a:xfrm>
              <a:off x="3032033" y="2361549"/>
              <a:ext cx="646331" cy="362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63" b="1" dirty="0">
                  <a:solidFill>
                    <a:srgbClr val="0070C0"/>
                  </a:solidFill>
                </a:rPr>
                <a:t>毒素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D09B54CA-AD64-4FA5-9742-7F32AD71E082}"/>
                </a:ext>
              </a:extLst>
            </p:cNvPr>
            <p:cNvSpPr txBox="1"/>
            <p:nvPr/>
          </p:nvSpPr>
          <p:spPr>
            <a:xfrm>
              <a:off x="3492628" y="3862140"/>
              <a:ext cx="1569660" cy="362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63" b="1" dirty="0">
                  <a:solidFill>
                    <a:srgbClr val="FF0000"/>
                  </a:solidFill>
                </a:rPr>
                <a:t>重炭酸イオン</a:t>
              </a:r>
            </a:p>
          </p:txBody>
        </p:sp>
        <p:cxnSp>
          <p:nvCxnSpPr>
            <p:cNvPr id="37" name="直線矢印コネクタ 36">
              <a:extLst>
                <a:ext uri="{FF2B5EF4-FFF2-40B4-BE49-F238E27FC236}">
                  <a16:creationId xmlns:a16="http://schemas.microsoft.com/office/drawing/2014/main" id="{35CF891F-2DB0-4FE8-8F7D-B5D35F3EC6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69866" y="3730415"/>
              <a:ext cx="95567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83F906A9-84AC-4B94-9B92-BAFF81A119B1}"/>
                </a:ext>
              </a:extLst>
            </p:cNvPr>
            <p:cNvSpPr/>
            <p:nvPr/>
          </p:nvSpPr>
          <p:spPr>
            <a:xfrm>
              <a:off x="3572960" y="4936315"/>
              <a:ext cx="389016" cy="14799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5F6486A5-F705-4FE5-A482-DE8A935C27F3}"/>
                </a:ext>
              </a:extLst>
            </p:cNvPr>
            <p:cNvSpPr txBox="1"/>
            <p:nvPr/>
          </p:nvSpPr>
          <p:spPr>
            <a:xfrm>
              <a:off x="3343953" y="4507146"/>
              <a:ext cx="954107" cy="390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25" b="1" dirty="0">
                  <a:solidFill>
                    <a:srgbClr val="00B050"/>
                  </a:solidFill>
                </a:rPr>
                <a:t>透析膜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DA23F1FE-5FBC-4C66-9506-E97F005E44C4}"/>
                </a:ext>
              </a:extLst>
            </p:cNvPr>
            <p:cNvSpPr txBox="1"/>
            <p:nvPr/>
          </p:nvSpPr>
          <p:spPr>
            <a:xfrm>
              <a:off x="1834501" y="4724231"/>
              <a:ext cx="800219" cy="447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9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血液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9BCC1B4C-1DC8-4E29-A523-F817461F9CA0}"/>
                </a:ext>
              </a:extLst>
            </p:cNvPr>
            <p:cNvSpPr txBox="1"/>
            <p:nvPr/>
          </p:nvSpPr>
          <p:spPr>
            <a:xfrm>
              <a:off x="4640058" y="4704853"/>
              <a:ext cx="954107" cy="390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2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透析液</a:t>
              </a:r>
            </a:p>
          </p:txBody>
        </p:sp>
        <p:sp>
          <p:nvSpPr>
            <p:cNvPr id="44" name="楕円 43">
              <a:extLst>
                <a:ext uri="{FF2B5EF4-FFF2-40B4-BE49-F238E27FC236}">
                  <a16:creationId xmlns:a16="http://schemas.microsoft.com/office/drawing/2014/main" id="{355CFB56-FC83-483B-91FF-390DC49BD3BA}"/>
                </a:ext>
              </a:extLst>
            </p:cNvPr>
            <p:cNvSpPr/>
            <p:nvPr/>
          </p:nvSpPr>
          <p:spPr>
            <a:xfrm>
              <a:off x="3044853" y="5339416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45" name="楕円 44">
              <a:extLst>
                <a:ext uri="{FF2B5EF4-FFF2-40B4-BE49-F238E27FC236}">
                  <a16:creationId xmlns:a16="http://schemas.microsoft.com/office/drawing/2014/main" id="{8226E386-D885-47AB-8C25-C6696961F364}"/>
                </a:ext>
              </a:extLst>
            </p:cNvPr>
            <p:cNvSpPr/>
            <p:nvPr/>
          </p:nvSpPr>
          <p:spPr>
            <a:xfrm>
              <a:off x="2959876" y="5849178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46" name="楕円 45">
              <a:extLst>
                <a:ext uri="{FF2B5EF4-FFF2-40B4-BE49-F238E27FC236}">
                  <a16:creationId xmlns:a16="http://schemas.microsoft.com/office/drawing/2014/main" id="{B2730197-D8E7-4302-A925-69B0A3CEAADC}"/>
                </a:ext>
              </a:extLst>
            </p:cNvPr>
            <p:cNvSpPr/>
            <p:nvPr/>
          </p:nvSpPr>
          <p:spPr>
            <a:xfrm>
              <a:off x="2752583" y="5686554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47" name="楕円 46">
              <a:extLst>
                <a:ext uri="{FF2B5EF4-FFF2-40B4-BE49-F238E27FC236}">
                  <a16:creationId xmlns:a16="http://schemas.microsoft.com/office/drawing/2014/main" id="{DDBB3096-DF6C-4800-A33F-AF2A79D10CF0}"/>
                </a:ext>
              </a:extLst>
            </p:cNvPr>
            <p:cNvSpPr/>
            <p:nvPr/>
          </p:nvSpPr>
          <p:spPr>
            <a:xfrm>
              <a:off x="2572792" y="6242177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48" name="楕円 47">
              <a:extLst>
                <a:ext uri="{FF2B5EF4-FFF2-40B4-BE49-F238E27FC236}">
                  <a16:creationId xmlns:a16="http://schemas.microsoft.com/office/drawing/2014/main" id="{488F2912-2423-4247-8E07-AABBEAA0CEF4}"/>
                </a:ext>
              </a:extLst>
            </p:cNvPr>
            <p:cNvSpPr/>
            <p:nvPr/>
          </p:nvSpPr>
          <p:spPr>
            <a:xfrm>
              <a:off x="3121742" y="6106609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49" name="楕円 48">
              <a:extLst>
                <a:ext uri="{FF2B5EF4-FFF2-40B4-BE49-F238E27FC236}">
                  <a16:creationId xmlns:a16="http://schemas.microsoft.com/office/drawing/2014/main" id="{CBD3EF01-A7EB-4C35-BBCC-C6E3E27EB65D}"/>
                </a:ext>
              </a:extLst>
            </p:cNvPr>
            <p:cNvSpPr/>
            <p:nvPr/>
          </p:nvSpPr>
          <p:spPr>
            <a:xfrm>
              <a:off x="3387340" y="5932678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50" name="楕円 49">
              <a:extLst>
                <a:ext uri="{FF2B5EF4-FFF2-40B4-BE49-F238E27FC236}">
                  <a16:creationId xmlns:a16="http://schemas.microsoft.com/office/drawing/2014/main" id="{4A37C5AB-E658-4425-9E8F-594C6E37BEC3}"/>
                </a:ext>
              </a:extLst>
            </p:cNvPr>
            <p:cNvSpPr/>
            <p:nvPr/>
          </p:nvSpPr>
          <p:spPr>
            <a:xfrm>
              <a:off x="2744106" y="5870303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68742325-9D2D-4807-AF56-CFC55B1E929A}"/>
                </a:ext>
              </a:extLst>
            </p:cNvPr>
            <p:cNvSpPr/>
            <p:nvPr/>
          </p:nvSpPr>
          <p:spPr>
            <a:xfrm>
              <a:off x="2592394" y="5357623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EDFECFB1-ADEC-46CD-BF0D-5EBDEEF8349F}"/>
                </a:ext>
              </a:extLst>
            </p:cNvPr>
            <p:cNvSpPr/>
            <p:nvPr/>
          </p:nvSpPr>
          <p:spPr>
            <a:xfrm>
              <a:off x="3352377" y="5358402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54" name="楕円 53">
              <a:extLst>
                <a:ext uri="{FF2B5EF4-FFF2-40B4-BE49-F238E27FC236}">
                  <a16:creationId xmlns:a16="http://schemas.microsoft.com/office/drawing/2014/main" id="{8F2A3ABE-D060-4D28-AC0F-8B01E4F17CD7}"/>
                </a:ext>
              </a:extLst>
            </p:cNvPr>
            <p:cNvSpPr/>
            <p:nvPr/>
          </p:nvSpPr>
          <p:spPr>
            <a:xfrm>
              <a:off x="4393519" y="5908176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55" name="楕円 54">
              <a:extLst>
                <a:ext uri="{FF2B5EF4-FFF2-40B4-BE49-F238E27FC236}">
                  <a16:creationId xmlns:a16="http://schemas.microsoft.com/office/drawing/2014/main" id="{08CEF56F-5DCD-46A8-B3EE-930001EBCD2E}"/>
                </a:ext>
              </a:extLst>
            </p:cNvPr>
            <p:cNvSpPr/>
            <p:nvPr/>
          </p:nvSpPr>
          <p:spPr>
            <a:xfrm>
              <a:off x="4192515" y="6303896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422B623F-2A22-4A17-BB93-171F9F794426}"/>
                </a:ext>
              </a:extLst>
            </p:cNvPr>
            <p:cNvSpPr/>
            <p:nvPr/>
          </p:nvSpPr>
          <p:spPr>
            <a:xfrm>
              <a:off x="4584837" y="6381336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CAC54581-C7CB-4E0B-B080-34EBE1283046}"/>
                </a:ext>
              </a:extLst>
            </p:cNvPr>
            <p:cNvSpPr/>
            <p:nvPr/>
          </p:nvSpPr>
          <p:spPr>
            <a:xfrm>
              <a:off x="4614139" y="5357961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58" name="楕円 57">
              <a:extLst>
                <a:ext uri="{FF2B5EF4-FFF2-40B4-BE49-F238E27FC236}">
                  <a16:creationId xmlns:a16="http://schemas.microsoft.com/office/drawing/2014/main" id="{EC35EC4A-2C21-4720-8F7C-E8B6142A5A6A}"/>
                </a:ext>
              </a:extLst>
            </p:cNvPr>
            <p:cNvSpPr/>
            <p:nvPr/>
          </p:nvSpPr>
          <p:spPr>
            <a:xfrm>
              <a:off x="4372685" y="5416393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59" name="楕円 58">
              <a:extLst>
                <a:ext uri="{FF2B5EF4-FFF2-40B4-BE49-F238E27FC236}">
                  <a16:creationId xmlns:a16="http://schemas.microsoft.com/office/drawing/2014/main" id="{C4F9E400-2081-46BC-93E1-510466E6E0E1}"/>
                </a:ext>
              </a:extLst>
            </p:cNvPr>
            <p:cNvSpPr/>
            <p:nvPr/>
          </p:nvSpPr>
          <p:spPr>
            <a:xfrm>
              <a:off x="4685545" y="5638702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60" name="楕円 59">
              <a:extLst>
                <a:ext uri="{FF2B5EF4-FFF2-40B4-BE49-F238E27FC236}">
                  <a16:creationId xmlns:a16="http://schemas.microsoft.com/office/drawing/2014/main" id="{1E742760-43BB-4FE3-9670-D0F87F7051D1}"/>
                </a:ext>
              </a:extLst>
            </p:cNvPr>
            <p:cNvSpPr/>
            <p:nvPr/>
          </p:nvSpPr>
          <p:spPr>
            <a:xfrm>
              <a:off x="4698319" y="6212976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61" name="楕円 60">
              <a:extLst>
                <a:ext uri="{FF2B5EF4-FFF2-40B4-BE49-F238E27FC236}">
                  <a16:creationId xmlns:a16="http://schemas.microsoft.com/office/drawing/2014/main" id="{A821D09F-BFC8-49FB-A5D9-16CA3CEB9949}"/>
                </a:ext>
              </a:extLst>
            </p:cNvPr>
            <p:cNvSpPr/>
            <p:nvPr/>
          </p:nvSpPr>
          <p:spPr>
            <a:xfrm>
              <a:off x="4353970" y="5185261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5E00CCA6-CFB2-4976-AB19-625142CF22EC}"/>
                </a:ext>
              </a:extLst>
            </p:cNvPr>
            <p:cNvSpPr txBox="1"/>
            <p:nvPr/>
          </p:nvSpPr>
          <p:spPr>
            <a:xfrm>
              <a:off x="2910755" y="4893214"/>
              <a:ext cx="646331" cy="362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63" b="1" dirty="0">
                  <a:solidFill>
                    <a:srgbClr val="0070C0"/>
                  </a:solidFill>
                </a:rPr>
                <a:t>毒素</a:t>
              </a: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A395DB60-FBB9-464F-898E-494F04E9658A}"/>
                </a:ext>
              </a:extLst>
            </p:cNvPr>
            <p:cNvSpPr txBox="1"/>
            <p:nvPr/>
          </p:nvSpPr>
          <p:spPr>
            <a:xfrm>
              <a:off x="3852018" y="6458339"/>
              <a:ext cx="1569660" cy="362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63" b="1" dirty="0">
                  <a:solidFill>
                    <a:srgbClr val="FF0000"/>
                  </a:solidFill>
                </a:rPr>
                <a:t>重炭酸イオン</a:t>
              </a:r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5BE4A443-2406-44C6-BD35-170AE1E07C45}"/>
                </a:ext>
              </a:extLst>
            </p:cNvPr>
            <p:cNvSpPr/>
            <p:nvPr/>
          </p:nvSpPr>
          <p:spPr>
            <a:xfrm>
              <a:off x="3992265" y="5486998"/>
              <a:ext cx="396632" cy="438563"/>
            </a:xfrm>
            <a:custGeom>
              <a:avLst/>
              <a:gdLst>
                <a:gd name="connsiteX0" fmla="*/ 545807 w 617997"/>
                <a:gd name="connsiteY0" fmla="*/ 0 h 850232"/>
                <a:gd name="connsiteX1" fmla="*/ 376 w 617997"/>
                <a:gd name="connsiteY1" fmla="*/ 529390 h 850232"/>
                <a:gd name="connsiteX2" fmla="*/ 617997 w 617997"/>
                <a:gd name="connsiteY2" fmla="*/ 850232 h 85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997" h="850232">
                  <a:moveTo>
                    <a:pt x="545807" y="0"/>
                  </a:moveTo>
                  <a:cubicBezTo>
                    <a:pt x="267075" y="193842"/>
                    <a:pt x="-11656" y="387685"/>
                    <a:pt x="376" y="529390"/>
                  </a:cubicBezTo>
                  <a:cubicBezTo>
                    <a:pt x="12408" y="671095"/>
                    <a:pt x="315202" y="760663"/>
                    <a:pt x="617997" y="85023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59BA8DC5-6A31-4538-BED0-69F8CFCC5618}"/>
                </a:ext>
              </a:extLst>
            </p:cNvPr>
            <p:cNvSpPr/>
            <p:nvPr/>
          </p:nvSpPr>
          <p:spPr>
            <a:xfrm flipH="1">
              <a:off x="3065082" y="5410616"/>
              <a:ext cx="464537" cy="438563"/>
            </a:xfrm>
            <a:custGeom>
              <a:avLst/>
              <a:gdLst>
                <a:gd name="connsiteX0" fmla="*/ 545807 w 617997"/>
                <a:gd name="connsiteY0" fmla="*/ 0 h 850232"/>
                <a:gd name="connsiteX1" fmla="*/ 376 w 617997"/>
                <a:gd name="connsiteY1" fmla="*/ 529390 h 850232"/>
                <a:gd name="connsiteX2" fmla="*/ 617997 w 617997"/>
                <a:gd name="connsiteY2" fmla="*/ 850232 h 85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997" h="850232">
                  <a:moveTo>
                    <a:pt x="545807" y="0"/>
                  </a:moveTo>
                  <a:cubicBezTo>
                    <a:pt x="267075" y="193842"/>
                    <a:pt x="-11656" y="387685"/>
                    <a:pt x="376" y="529390"/>
                  </a:cubicBezTo>
                  <a:cubicBezTo>
                    <a:pt x="12408" y="671095"/>
                    <a:pt x="315202" y="760663"/>
                    <a:pt x="617997" y="850232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E3041162-ED8E-4814-A967-8B161A381D2F}"/>
                </a:ext>
              </a:extLst>
            </p:cNvPr>
            <p:cNvSpPr/>
            <p:nvPr/>
          </p:nvSpPr>
          <p:spPr>
            <a:xfrm>
              <a:off x="8143076" y="2379553"/>
              <a:ext cx="80648" cy="14799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5A119CC9-4E53-4A07-8A2A-08AEBCC892F7}"/>
                </a:ext>
              </a:extLst>
            </p:cNvPr>
            <p:cNvSpPr txBox="1"/>
            <p:nvPr/>
          </p:nvSpPr>
          <p:spPr>
            <a:xfrm>
              <a:off x="7786498" y="1961750"/>
              <a:ext cx="948622" cy="390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25" b="1" dirty="0">
                  <a:solidFill>
                    <a:srgbClr val="00B050"/>
                  </a:solidFill>
                </a:rPr>
                <a:t>肺間質</a:t>
              </a:r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B1BB5345-7208-48E6-A64F-5CA61BF34EB6}"/>
                </a:ext>
              </a:extLst>
            </p:cNvPr>
            <p:cNvSpPr txBox="1"/>
            <p:nvPr/>
          </p:nvSpPr>
          <p:spPr>
            <a:xfrm>
              <a:off x="5932865" y="1849709"/>
              <a:ext cx="2052038" cy="675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2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肺毛細血管</a:t>
              </a:r>
              <a:endParaRPr lang="en-US" altLang="ja-JP" sz="16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ja-JP" altLang="en-US" sz="162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（血液）</a:t>
              </a:r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7F5D97DB-A942-434B-AFA3-7313C92CC8F7}"/>
                </a:ext>
              </a:extLst>
            </p:cNvPr>
            <p:cNvSpPr txBox="1"/>
            <p:nvPr/>
          </p:nvSpPr>
          <p:spPr>
            <a:xfrm>
              <a:off x="8866083" y="1828554"/>
              <a:ext cx="1868583" cy="390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2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肺胞（空気）</a:t>
              </a:r>
            </a:p>
          </p:txBody>
        </p:sp>
        <p:sp>
          <p:nvSpPr>
            <p:cNvPr id="74" name="楕円 73">
              <a:extLst>
                <a:ext uri="{FF2B5EF4-FFF2-40B4-BE49-F238E27FC236}">
                  <a16:creationId xmlns:a16="http://schemas.microsoft.com/office/drawing/2014/main" id="{6B81BB85-FF2E-44F6-829B-0D4F87B4FFE1}"/>
                </a:ext>
              </a:extLst>
            </p:cNvPr>
            <p:cNvSpPr/>
            <p:nvPr/>
          </p:nvSpPr>
          <p:spPr>
            <a:xfrm>
              <a:off x="7525918" y="2782654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75" name="楕円 74">
              <a:extLst>
                <a:ext uri="{FF2B5EF4-FFF2-40B4-BE49-F238E27FC236}">
                  <a16:creationId xmlns:a16="http://schemas.microsoft.com/office/drawing/2014/main" id="{B59178D5-5C66-4BB9-B195-4CAFFB0441C9}"/>
                </a:ext>
              </a:extLst>
            </p:cNvPr>
            <p:cNvSpPr/>
            <p:nvPr/>
          </p:nvSpPr>
          <p:spPr>
            <a:xfrm>
              <a:off x="7575042" y="3218752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76" name="楕円 75">
              <a:extLst>
                <a:ext uri="{FF2B5EF4-FFF2-40B4-BE49-F238E27FC236}">
                  <a16:creationId xmlns:a16="http://schemas.microsoft.com/office/drawing/2014/main" id="{88F3EEF3-B0A0-4CF4-B7A9-AA31382BC2B5}"/>
                </a:ext>
              </a:extLst>
            </p:cNvPr>
            <p:cNvSpPr/>
            <p:nvPr/>
          </p:nvSpPr>
          <p:spPr>
            <a:xfrm>
              <a:off x="7233648" y="3129792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77" name="楕円 76">
              <a:extLst>
                <a:ext uri="{FF2B5EF4-FFF2-40B4-BE49-F238E27FC236}">
                  <a16:creationId xmlns:a16="http://schemas.microsoft.com/office/drawing/2014/main" id="{D90322A3-DCAC-45AE-9519-DB0B84443162}"/>
                </a:ext>
              </a:extLst>
            </p:cNvPr>
            <p:cNvSpPr/>
            <p:nvPr/>
          </p:nvSpPr>
          <p:spPr>
            <a:xfrm>
              <a:off x="8722184" y="3199014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78" name="楕円 77">
              <a:extLst>
                <a:ext uri="{FF2B5EF4-FFF2-40B4-BE49-F238E27FC236}">
                  <a16:creationId xmlns:a16="http://schemas.microsoft.com/office/drawing/2014/main" id="{039AA6F2-2364-45A7-A1D8-AE8144C0F1FB}"/>
                </a:ext>
              </a:extLst>
            </p:cNvPr>
            <p:cNvSpPr/>
            <p:nvPr/>
          </p:nvSpPr>
          <p:spPr>
            <a:xfrm>
              <a:off x="7602807" y="3549847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79" name="楕円 78">
              <a:extLst>
                <a:ext uri="{FF2B5EF4-FFF2-40B4-BE49-F238E27FC236}">
                  <a16:creationId xmlns:a16="http://schemas.microsoft.com/office/drawing/2014/main" id="{8ADC3141-9C33-4FC4-9300-7928516E80D1}"/>
                </a:ext>
              </a:extLst>
            </p:cNvPr>
            <p:cNvSpPr/>
            <p:nvPr/>
          </p:nvSpPr>
          <p:spPr>
            <a:xfrm>
              <a:off x="7876200" y="3218752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80" name="楕円 79">
              <a:extLst>
                <a:ext uri="{FF2B5EF4-FFF2-40B4-BE49-F238E27FC236}">
                  <a16:creationId xmlns:a16="http://schemas.microsoft.com/office/drawing/2014/main" id="{4DD21CDB-83CC-4444-B1C8-73441466834E}"/>
                </a:ext>
              </a:extLst>
            </p:cNvPr>
            <p:cNvSpPr/>
            <p:nvPr/>
          </p:nvSpPr>
          <p:spPr>
            <a:xfrm>
              <a:off x="8645815" y="2772401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81" name="楕円 80">
              <a:extLst>
                <a:ext uri="{FF2B5EF4-FFF2-40B4-BE49-F238E27FC236}">
                  <a16:creationId xmlns:a16="http://schemas.microsoft.com/office/drawing/2014/main" id="{1422D395-0DB7-450C-BDBB-6C7592D7F399}"/>
                </a:ext>
              </a:extLst>
            </p:cNvPr>
            <p:cNvSpPr/>
            <p:nvPr/>
          </p:nvSpPr>
          <p:spPr>
            <a:xfrm>
              <a:off x="8446252" y="3462523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82" name="楕円 81">
              <a:extLst>
                <a:ext uri="{FF2B5EF4-FFF2-40B4-BE49-F238E27FC236}">
                  <a16:creationId xmlns:a16="http://schemas.microsoft.com/office/drawing/2014/main" id="{5EB9521A-7452-436A-B6BB-5A4D702FEE43}"/>
                </a:ext>
              </a:extLst>
            </p:cNvPr>
            <p:cNvSpPr/>
            <p:nvPr/>
          </p:nvSpPr>
          <p:spPr>
            <a:xfrm>
              <a:off x="8913502" y="3672174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cxnSp>
          <p:nvCxnSpPr>
            <p:cNvPr id="83" name="直線矢印コネクタ 82">
              <a:extLst>
                <a:ext uri="{FF2B5EF4-FFF2-40B4-BE49-F238E27FC236}">
                  <a16:creationId xmlns:a16="http://schemas.microsoft.com/office/drawing/2014/main" id="{68833486-44E8-470B-90B5-314EA50170A1}"/>
                </a:ext>
              </a:extLst>
            </p:cNvPr>
            <p:cNvCxnSpPr>
              <a:endCxn id="80" idx="2"/>
            </p:cNvCxnSpPr>
            <p:nvPr/>
          </p:nvCxnSpPr>
          <p:spPr>
            <a:xfrm>
              <a:off x="7725621" y="2810274"/>
              <a:ext cx="92019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楕円 83">
              <a:extLst>
                <a:ext uri="{FF2B5EF4-FFF2-40B4-BE49-F238E27FC236}">
                  <a16:creationId xmlns:a16="http://schemas.microsoft.com/office/drawing/2014/main" id="{FD42438B-F0DC-42F0-864F-DA7FC2BFB2C9}"/>
                </a:ext>
              </a:extLst>
            </p:cNvPr>
            <p:cNvSpPr/>
            <p:nvPr/>
          </p:nvSpPr>
          <p:spPr>
            <a:xfrm>
              <a:off x="8874584" y="3351414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86" name="楕円 85">
              <a:extLst>
                <a:ext uri="{FF2B5EF4-FFF2-40B4-BE49-F238E27FC236}">
                  <a16:creationId xmlns:a16="http://schemas.microsoft.com/office/drawing/2014/main" id="{D2A853C5-7B34-43B3-9AB8-752D6C076DFE}"/>
                </a:ext>
              </a:extLst>
            </p:cNvPr>
            <p:cNvSpPr/>
            <p:nvPr/>
          </p:nvSpPr>
          <p:spPr>
            <a:xfrm>
              <a:off x="8826762" y="3844173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87" name="楕円 86">
              <a:extLst>
                <a:ext uri="{FF2B5EF4-FFF2-40B4-BE49-F238E27FC236}">
                  <a16:creationId xmlns:a16="http://schemas.microsoft.com/office/drawing/2014/main" id="{CA2F9990-6A34-4B59-8F7F-C64032295E23}"/>
                </a:ext>
              </a:extLst>
            </p:cNvPr>
            <p:cNvSpPr/>
            <p:nvPr/>
          </p:nvSpPr>
          <p:spPr>
            <a:xfrm>
              <a:off x="8864418" y="2793001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88" name="楕円 87">
              <a:extLst>
                <a:ext uri="{FF2B5EF4-FFF2-40B4-BE49-F238E27FC236}">
                  <a16:creationId xmlns:a16="http://schemas.microsoft.com/office/drawing/2014/main" id="{3B5E9B26-D135-4FDD-8FC7-8E8CA3AA3A9B}"/>
                </a:ext>
              </a:extLst>
            </p:cNvPr>
            <p:cNvSpPr/>
            <p:nvPr/>
          </p:nvSpPr>
          <p:spPr>
            <a:xfrm>
              <a:off x="7249872" y="3474101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89" name="楕円 88">
              <a:extLst>
                <a:ext uri="{FF2B5EF4-FFF2-40B4-BE49-F238E27FC236}">
                  <a16:creationId xmlns:a16="http://schemas.microsoft.com/office/drawing/2014/main" id="{42B3BC0B-B389-43CC-B9BB-56B4AB88FB1D}"/>
                </a:ext>
              </a:extLst>
            </p:cNvPr>
            <p:cNvSpPr/>
            <p:nvPr/>
          </p:nvSpPr>
          <p:spPr>
            <a:xfrm>
              <a:off x="8856785" y="3001086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90" name="楕円 89">
              <a:extLst>
                <a:ext uri="{FF2B5EF4-FFF2-40B4-BE49-F238E27FC236}">
                  <a16:creationId xmlns:a16="http://schemas.microsoft.com/office/drawing/2014/main" id="{3B36F5AE-FE4F-4308-AE40-667939608D00}"/>
                </a:ext>
              </a:extLst>
            </p:cNvPr>
            <p:cNvSpPr/>
            <p:nvPr/>
          </p:nvSpPr>
          <p:spPr>
            <a:xfrm>
              <a:off x="7310388" y="2911769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91" name="楕円 90">
              <a:extLst>
                <a:ext uri="{FF2B5EF4-FFF2-40B4-BE49-F238E27FC236}">
                  <a16:creationId xmlns:a16="http://schemas.microsoft.com/office/drawing/2014/main" id="{37DB2B58-72B9-4896-8D6B-51C5C579BF25}"/>
                </a:ext>
              </a:extLst>
            </p:cNvPr>
            <p:cNvSpPr/>
            <p:nvPr/>
          </p:nvSpPr>
          <p:spPr>
            <a:xfrm>
              <a:off x="7911162" y="2919831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92" name="楕円 91">
              <a:extLst>
                <a:ext uri="{FF2B5EF4-FFF2-40B4-BE49-F238E27FC236}">
                  <a16:creationId xmlns:a16="http://schemas.microsoft.com/office/drawing/2014/main" id="{11405AF0-667A-410E-A57A-EC7E344809CF}"/>
                </a:ext>
              </a:extLst>
            </p:cNvPr>
            <p:cNvSpPr/>
            <p:nvPr/>
          </p:nvSpPr>
          <p:spPr>
            <a:xfrm flipH="1">
              <a:off x="7566141" y="3770371"/>
              <a:ext cx="62925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93" name="テキスト ボックス 92">
              <a:extLst>
                <a:ext uri="{FF2B5EF4-FFF2-40B4-BE49-F238E27FC236}">
                  <a16:creationId xmlns:a16="http://schemas.microsoft.com/office/drawing/2014/main" id="{24760AB7-9A15-4678-9F99-271916911535}"/>
                </a:ext>
              </a:extLst>
            </p:cNvPr>
            <p:cNvSpPr txBox="1"/>
            <p:nvPr/>
          </p:nvSpPr>
          <p:spPr>
            <a:xfrm>
              <a:off x="6967051" y="2444100"/>
              <a:ext cx="1427719" cy="333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300" b="1" dirty="0">
                  <a:solidFill>
                    <a:srgbClr val="0070C0"/>
                  </a:solidFill>
                </a:rPr>
                <a:t>二酸化炭素</a:t>
              </a:r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41932342-54AF-4355-A2A4-A4AC6504E134}"/>
                </a:ext>
              </a:extLst>
            </p:cNvPr>
            <p:cNvSpPr txBox="1"/>
            <p:nvPr/>
          </p:nvSpPr>
          <p:spPr>
            <a:xfrm>
              <a:off x="8253884" y="3936277"/>
              <a:ext cx="936601" cy="362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63" b="1" dirty="0">
                  <a:solidFill>
                    <a:srgbClr val="FF0000"/>
                  </a:solidFill>
                </a:rPr>
                <a:t>酸素</a:t>
              </a:r>
            </a:p>
          </p:txBody>
        </p:sp>
        <p:cxnSp>
          <p:nvCxnSpPr>
            <p:cNvPr id="95" name="直線矢印コネクタ 94">
              <a:extLst>
                <a:ext uri="{FF2B5EF4-FFF2-40B4-BE49-F238E27FC236}">
                  <a16:creationId xmlns:a16="http://schemas.microsoft.com/office/drawing/2014/main" id="{8EB201E4-2E72-4E20-82A1-DFB54ABB4E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09260" y="3766954"/>
              <a:ext cx="1012924" cy="1982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楕円 97">
              <a:extLst>
                <a:ext uri="{FF2B5EF4-FFF2-40B4-BE49-F238E27FC236}">
                  <a16:creationId xmlns:a16="http://schemas.microsoft.com/office/drawing/2014/main" id="{A46FC420-AC23-4985-9445-D40D60F0CB02}"/>
                </a:ext>
              </a:extLst>
            </p:cNvPr>
            <p:cNvSpPr/>
            <p:nvPr/>
          </p:nvSpPr>
          <p:spPr>
            <a:xfrm>
              <a:off x="8311940" y="3207288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99" name="楕円 98">
              <a:extLst>
                <a:ext uri="{FF2B5EF4-FFF2-40B4-BE49-F238E27FC236}">
                  <a16:creationId xmlns:a16="http://schemas.microsoft.com/office/drawing/2014/main" id="{7B2ADB85-56B6-496A-8D3B-E1EA93636865}"/>
                </a:ext>
              </a:extLst>
            </p:cNvPr>
            <p:cNvSpPr/>
            <p:nvPr/>
          </p:nvSpPr>
          <p:spPr>
            <a:xfrm>
              <a:off x="8645815" y="3491333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00" name="楕円 99">
              <a:extLst>
                <a:ext uri="{FF2B5EF4-FFF2-40B4-BE49-F238E27FC236}">
                  <a16:creationId xmlns:a16="http://schemas.microsoft.com/office/drawing/2014/main" id="{7F313396-CB77-44A8-89C5-A19263C13C29}"/>
                </a:ext>
              </a:extLst>
            </p:cNvPr>
            <p:cNvSpPr/>
            <p:nvPr/>
          </p:nvSpPr>
          <p:spPr>
            <a:xfrm>
              <a:off x="8509833" y="3038959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01" name="楕円 100">
              <a:extLst>
                <a:ext uri="{FF2B5EF4-FFF2-40B4-BE49-F238E27FC236}">
                  <a16:creationId xmlns:a16="http://schemas.microsoft.com/office/drawing/2014/main" id="{5025B564-F268-446C-878F-8D0D4175230F}"/>
                </a:ext>
              </a:extLst>
            </p:cNvPr>
            <p:cNvSpPr/>
            <p:nvPr/>
          </p:nvSpPr>
          <p:spPr>
            <a:xfrm>
              <a:off x="6905776" y="3423185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02" name="楕円 101">
              <a:extLst>
                <a:ext uri="{FF2B5EF4-FFF2-40B4-BE49-F238E27FC236}">
                  <a16:creationId xmlns:a16="http://schemas.microsoft.com/office/drawing/2014/main" id="{0BD3C49B-7EFF-43DA-B98F-5CB6E535372F}"/>
                </a:ext>
              </a:extLst>
            </p:cNvPr>
            <p:cNvSpPr/>
            <p:nvPr/>
          </p:nvSpPr>
          <p:spPr>
            <a:xfrm>
              <a:off x="6905776" y="3199014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03" name="矢印: 左右 102">
              <a:extLst>
                <a:ext uri="{FF2B5EF4-FFF2-40B4-BE49-F238E27FC236}">
                  <a16:creationId xmlns:a16="http://schemas.microsoft.com/office/drawing/2014/main" id="{89006446-92D1-42CE-8A46-F961A2CED2CB}"/>
                </a:ext>
              </a:extLst>
            </p:cNvPr>
            <p:cNvSpPr/>
            <p:nvPr/>
          </p:nvSpPr>
          <p:spPr>
            <a:xfrm>
              <a:off x="9054510" y="2968208"/>
              <a:ext cx="814554" cy="545855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50005B52-762A-436F-A965-F519AA00FC05}"/>
                </a:ext>
              </a:extLst>
            </p:cNvPr>
            <p:cNvSpPr txBox="1"/>
            <p:nvPr/>
          </p:nvSpPr>
          <p:spPr>
            <a:xfrm>
              <a:off x="9881970" y="3053024"/>
              <a:ext cx="646331" cy="362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63" b="1" dirty="0"/>
                <a:t>外気</a:t>
              </a:r>
            </a:p>
          </p:txBody>
        </p:sp>
        <p:sp>
          <p:nvSpPr>
            <p:cNvPr id="137" name="正方形/長方形 136">
              <a:extLst>
                <a:ext uri="{FF2B5EF4-FFF2-40B4-BE49-F238E27FC236}">
                  <a16:creationId xmlns:a16="http://schemas.microsoft.com/office/drawing/2014/main" id="{DF5531C0-600E-4EA4-A1A4-6E56E8F2EDF3}"/>
                </a:ext>
              </a:extLst>
            </p:cNvPr>
            <p:cNvSpPr/>
            <p:nvPr/>
          </p:nvSpPr>
          <p:spPr>
            <a:xfrm>
              <a:off x="8096244" y="4949970"/>
              <a:ext cx="328955" cy="147997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38" name="テキスト ボックス 137">
              <a:extLst>
                <a:ext uri="{FF2B5EF4-FFF2-40B4-BE49-F238E27FC236}">
                  <a16:creationId xmlns:a16="http://schemas.microsoft.com/office/drawing/2014/main" id="{803694F6-D4AA-451C-846C-FB8F89A17EB2}"/>
                </a:ext>
              </a:extLst>
            </p:cNvPr>
            <p:cNvSpPr txBox="1"/>
            <p:nvPr/>
          </p:nvSpPr>
          <p:spPr>
            <a:xfrm>
              <a:off x="7796740" y="4550612"/>
              <a:ext cx="948622" cy="390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25" b="1" dirty="0">
                  <a:solidFill>
                    <a:srgbClr val="00B050"/>
                  </a:solidFill>
                </a:rPr>
                <a:t>肺間質</a:t>
              </a:r>
            </a:p>
          </p:txBody>
        </p:sp>
        <p:sp>
          <p:nvSpPr>
            <p:cNvPr id="139" name="テキスト ボックス 138">
              <a:extLst>
                <a:ext uri="{FF2B5EF4-FFF2-40B4-BE49-F238E27FC236}">
                  <a16:creationId xmlns:a16="http://schemas.microsoft.com/office/drawing/2014/main" id="{9033D088-75DD-4D75-90FE-58267597BF36}"/>
                </a:ext>
              </a:extLst>
            </p:cNvPr>
            <p:cNvSpPr txBox="1"/>
            <p:nvPr/>
          </p:nvSpPr>
          <p:spPr>
            <a:xfrm>
              <a:off x="5988296" y="4420126"/>
              <a:ext cx="2052038" cy="675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2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肺毛細血管</a:t>
              </a:r>
              <a:endParaRPr lang="en-US" altLang="ja-JP" sz="16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ja-JP" altLang="en-US" sz="162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（血液）</a:t>
              </a:r>
            </a:p>
          </p:txBody>
        </p:sp>
        <p:sp>
          <p:nvSpPr>
            <p:cNvPr id="140" name="テキスト ボックス 139">
              <a:extLst>
                <a:ext uri="{FF2B5EF4-FFF2-40B4-BE49-F238E27FC236}">
                  <a16:creationId xmlns:a16="http://schemas.microsoft.com/office/drawing/2014/main" id="{1F8F3B05-627E-4333-9069-624383753BDA}"/>
                </a:ext>
              </a:extLst>
            </p:cNvPr>
            <p:cNvSpPr txBox="1"/>
            <p:nvPr/>
          </p:nvSpPr>
          <p:spPr>
            <a:xfrm>
              <a:off x="8921514" y="4398970"/>
              <a:ext cx="1868583" cy="390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2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肺胞（空気）</a:t>
              </a:r>
            </a:p>
          </p:txBody>
        </p:sp>
        <p:sp>
          <p:nvSpPr>
            <p:cNvPr id="141" name="楕円 140">
              <a:extLst>
                <a:ext uri="{FF2B5EF4-FFF2-40B4-BE49-F238E27FC236}">
                  <a16:creationId xmlns:a16="http://schemas.microsoft.com/office/drawing/2014/main" id="{CBEC1E16-208F-4586-ACAF-06ED27AB69B6}"/>
                </a:ext>
              </a:extLst>
            </p:cNvPr>
            <p:cNvSpPr/>
            <p:nvPr/>
          </p:nvSpPr>
          <p:spPr>
            <a:xfrm>
              <a:off x="7581348" y="5353071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42" name="楕円 141">
              <a:extLst>
                <a:ext uri="{FF2B5EF4-FFF2-40B4-BE49-F238E27FC236}">
                  <a16:creationId xmlns:a16="http://schemas.microsoft.com/office/drawing/2014/main" id="{209BC2F8-9847-4128-8824-CD7528E2CD12}"/>
                </a:ext>
              </a:extLst>
            </p:cNvPr>
            <p:cNvSpPr/>
            <p:nvPr/>
          </p:nvSpPr>
          <p:spPr>
            <a:xfrm>
              <a:off x="7630472" y="5789169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43" name="楕円 142">
              <a:extLst>
                <a:ext uri="{FF2B5EF4-FFF2-40B4-BE49-F238E27FC236}">
                  <a16:creationId xmlns:a16="http://schemas.microsoft.com/office/drawing/2014/main" id="{21328185-DF6D-4810-BE9F-7D1DEF904BB4}"/>
                </a:ext>
              </a:extLst>
            </p:cNvPr>
            <p:cNvSpPr/>
            <p:nvPr/>
          </p:nvSpPr>
          <p:spPr>
            <a:xfrm>
              <a:off x="7289078" y="5700209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44" name="楕円 143">
              <a:extLst>
                <a:ext uri="{FF2B5EF4-FFF2-40B4-BE49-F238E27FC236}">
                  <a16:creationId xmlns:a16="http://schemas.microsoft.com/office/drawing/2014/main" id="{886DA2CA-4563-4521-BAC0-F08750B34E89}"/>
                </a:ext>
              </a:extLst>
            </p:cNvPr>
            <p:cNvSpPr/>
            <p:nvPr/>
          </p:nvSpPr>
          <p:spPr>
            <a:xfrm>
              <a:off x="8777614" y="5769431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45" name="楕円 144">
              <a:extLst>
                <a:ext uri="{FF2B5EF4-FFF2-40B4-BE49-F238E27FC236}">
                  <a16:creationId xmlns:a16="http://schemas.microsoft.com/office/drawing/2014/main" id="{76855084-A939-4191-B92E-908A17E8F623}"/>
                </a:ext>
              </a:extLst>
            </p:cNvPr>
            <p:cNvSpPr/>
            <p:nvPr/>
          </p:nvSpPr>
          <p:spPr>
            <a:xfrm>
              <a:off x="7658237" y="6120264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46" name="楕円 145">
              <a:extLst>
                <a:ext uri="{FF2B5EF4-FFF2-40B4-BE49-F238E27FC236}">
                  <a16:creationId xmlns:a16="http://schemas.microsoft.com/office/drawing/2014/main" id="{C95A646A-EEAF-4572-B901-509D61AAEF21}"/>
                </a:ext>
              </a:extLst>
            </p:cNvPr>
            <p:cNvSpPr/>
            <p:nvPr/>
          </p:nvSpPr>
          <p:spPr>
            <a:xfrm>
              <a:off x="7931630" y="5789169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47" name="楕円 146">
              <a:extLst>
                <a:ext uri="{FF2B5EF4-FFF2-40B4-BE49-F238E27FC236}">
                  <a16:creationId xmlns:a16="http://schemas.microsoft.com/office/drawing/2014/main" id="{FB45810B-6ADA-4097-A9A3-08AEB4FB9DA9}"/>
                </a:ext>
              </a:extLst>
            </p:cNvPr>
            <p:cNvSpPr/>
            <p:nvPr/>
          </p:nvSpPr>
          <p:spPr>
            <a:xfrm>
              <a:off x="8701245" y="5342818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48" name="楕円 147">
              <a:extLst>
                <a:ext uri="{FF2B5EF4-FFF2-40B4-BE49-F238E27FC236}">
                  <a16:creationId xmlns:a16="http://schemas.microsoft.com/office/drawing/2014/main" id="{13184614-9EC6-44F2-BD9A-2B5F33A70C27}"/>
                </a:ext>
              </a:extLst>
            </p:cNvPr>
            <p:cNvSpPr/>
            <p:nvPr/>
          </p:nvSpPr>
          <p:spPr>
            <a:xfrm>
              <a:off x="8501682" y="6032940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49" name="楕円 148">
              <a:extLst>
                <a:ext uri="{FF2B5EF4-FFF2-40B4-BE49-F238E27FC236}">
                  <a16:creationId xmlns:a16="http://schemas.microsoft.com/office/drawing/2014/main" id="{9A12FA70-A933-44DD-83CA-8D26DFAB9483}"/>
                </a:ext>
              </a:extLst>
            </p:cNvPr>
            <p:cNvSpPr/>
            <p:nvPr/>
          </p:nvSpPr>
          <p:spPr>
            <a:xfrm>
              <a:off x="8968932" y="6242591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cxnSp>
          <p:nvCxnSpPr>
            <p:cNvPr id="150" name="直線矢印コネクタ 149">
              <a:extLst>
                <a:ext uri="{FF2B5EF4-FFF2-40B4-BE49-F238E27FC236}">
                  <a16:creationId xmlns:a16="http://schemas.microsoft.com/office/drawing/2014/main" id="{D6D520BF-5749-444B-8C8E-59897CF78883}"/>
                </a:ext>
              </a:extLst>
            </p:cNvPr>
            <p:cNvCxnSpPr>
              <a:endCxn id="147" idx="2"/>
            </p:cNvCxnSpPr>
            <p:nvPr/>
          </p:nvCxnSpPr>
          <p:spPr>
            <a:xfrm>
              <a:off x="7781051" y="5380691"/>
              <a:ext cx="92019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楕円 150">
              <a:extLst>
                <a:ext uri="{FF2B5EF4-FFF2-40B4-BE49-F238E27FC236}">
                  <a16:creationId xmlns:a16="http://schemas.microsoft.com/office/drawing/2014/main" id="{9A74153D-C082-4367-81A9-D03285866B0B}"/>
                </a:ext>
              </a:extLst>
            </p:cNvPr>
            <p:cNvSpPr/>
            <p:nvPr/>
          </p:nvSpPr>
          <p:spPr>
            <a:xfrm>
              <a:off x="8930014" y="5921831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52" name="楕円 151">
              <a:extLst>
                <a:ext uri="{FF2B5EF4-FFF2-40B4-BE49-F238E27FC236}">
                  <a16:creationId xmlns:a16="http://schemas.microsoft.com/office/drawing/2014/main" id="{609A1707-8D3E-42CD-A461-DBE735ACA1DB}"/>
                </a:ext>
              </a:extLst>
            </p:cNvPr>
            <p:cNvSpPr/>
            <p:nvPr/>
          </p:nvSpPr>
          <p:spPr>
            <a:xfrm>
              <a:off x="8882192" y="6414590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53" name="楕円 152">
              <a:extLst>
                <a:ext uri="{FF2B5EF4-FFF2-40B4-BE49-F238E27FC236}">
                  <a16:creationId xmlns:a16="http://schemas.microsoft.com/office/drawing/2014/main" id="{C8E14C13-4DE6-4C40-A3BF-C39385231115}"/>
                </a:ext>
              </a:extLst>
            </p:cNvPr>
            <p:cNvSpPr/>
            <p:nvPr/>
          </p:nvSpPr>
          <p:spPr>
            <a:xfrm>
              <a:off x="7589744" y="5562956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54" name="楕円 153">
              <a:extLst>
                <a:ext uri="{FF2B5EF4-FFF2-40B4-BE49-F238E27FC236}">
                  <a16:creationId xmlns:a16="http://schemas.microsoft.com/office/drawing/2014/main" id="{EA2151EF-73D9-474C-A584-8D0C1358B2E7}"/>
                </a:ext>
              </a:extLst>
            </p:cNvPr>
            <p:cNvSpPr/>
            <p:nvPr/>
          </p:nvSpPr>
          <p:spPr>
            <a:xfrm>
              <a:off x="8927627" y="6157408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55" name="楕円 154">
              <a:extLst>
                <a:ext uri="{FF2B5EF4-FFF2-40B4-BE49-F238E27FC236}">
                  <a16:creationId xmlns:a16="http://schemas.microsoft.com/office/drawing/2014/main" id="{70A74ECE-936E-4521-B6E2-DB1D10FC0A84}"/>
                </a:ext>
              </a:extLst>
            </p:cNvPr>
            <p:cNvSpPr/>
            <p:nvPr/>
          </p:nvSpPr>
          <p:spPr>
            <a:xfrm>
              <a:off x="8912215" y="5571503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56" name="楕円 155">
              <a:extLst>
                <a:ext uri="{FF2B5EF4-FFF2-40B4-BE49-F238E27FC236}">
                  <a16:creationId xmlns:a16="http://schemas.microsoft.com/office/drawing/2014/main" id="{082C00BE-2D7C-4580-941F-7418B862289F}"/>
                </a:ext>
              </a:extLst>
            </p:cNvPr>
            <p:cNvSpPr/>
            <p:nvPr/>
          </p:nvSpPr>
          <p:spPr>
            <a:xfrm>
              <a:off x="8874584" y="5432578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57" name="楕円 156">
              <a:extLst>
                <a:ext uri="{FF2B5EF4-FFF2-40B4-BE49-F238E27FC236}">
                  <a16:creationId xmlns:a16="http://schemas.microsoft.com/office/drawing/2014/main" id="{607B33FB-D5E5-4F1C-81AF-1F3F119127D7}"/>
                </a:ext>
              </a:extLst>
            </p:cNvPr>
            <p:cNvSpPr/>
            <p:nvPr/>
          </p:nvSpPr>
          <p:spPr>
            <a:xfrm>
              <a:off x="8634920" y="6325854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58" name="楕円 157">
              <a:extLst>
                <a:ext uri="{FF2B5EF4-FFF2-40B4-BE49-F238E27FC236}">
                  <a16:creationId xmlns:a16="http://schemas.microsoft.com/office/drawing/2014/main" id="{471C5A9A-3297-4C72-86E3-64E26832A9C3}"/>
                </a:ext>
              </a:extLst>
            </p:cNvPr>
            <p:cNvSpPr/>
            <p:nvPr/>
          </p:nvSpPr>
          <p:spPr>
            <a:xfrm flipH="1">
              <a:off x="9243896" y="6453678"/>
              <a:ext cx="62925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59" name="テキスト ボックス 158">
              <a:extLst>
                <a:ext uri="{FF2B5EF4-FFF2-40B4-BE49-F238E27FC236}">
                  <a16:creationId xmlns:a16="http://schemas.microsoft.com/office/drawing/2014/main" id="{C5A2B13A-283B-4779-AD89-253397004EB3}"/>
                </a:ext>
              </a:extLst>
            </p:cNvPr>
            <p:cNvSpPr txBox="1"/>
            <p:nvPr/>
          </p:nvSpPr>
          <p:spPr>
            <a:xfrm>
              <a:off x="6895367" y="5029522"/>
              <a:ext cx="1427719" cy="333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300" b="1" dirty="0">
                  <a:solidFill>
                    <a:srgbClr val="0070C0"/>
                  </a:solidFill>
                </a:rPr>
                <a:t>二酸化炭素</a:t>
              </a:r>
            </a:p>
          </p:txBody>
        </p:sp>
        <p:sp>
          <p:nvSpPr>
            <p:cNvPr id="160" name="テキスト ボックス 159">
              <a:extLst>
                <a:ext uri="{FF2B5EF4-FFF2-40B4-BE49-F238E27FC236}">
                  <a16:creationId xmlns:a16="http://schemas.microsoft.com/office/drawing/2014/main" id="{95102B6C-05FA-472D-9211-2D17AA8120B8}"/>
                </a:ext>
              </a:extLst>
            </p:cNvPr>
            <p:cNvSpPr txBox="1"/>
            <p:nvPr/>
          </p:nvSpPr>
          <p:spPr>
            <a:xfrm>
              <a:off x="8902423" y="5235945"/>
              <a:ext cx="936601" cy="362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63" b="1" dirty="0">
                  <a:solidFill>
                    <a:srgbClr val="FF0000"/>
                  </a:solidFill>
                </a:rPr>
                <a:t>酸素</a:t>
              </a:r>
            </a:p>
          </p:txBody>
        </p:sp>
        <p:sp>
          <p:nvSpPr>
            <p:cNvPr id="163" name="楕円 162">
              <a:extLst>
                <a:ext uri="{FF2B5EF4-FFF2-40B4-BE49-F238E27FC236}">
                  <a16:creationId xmlns:a16="http://schemas.microsoft.com/office/drawing/2014/main" id="{8005EAC3-C5EE-4707-AF73-411D92598B4B}"/>
                </a:ext>
              </a:extLst>
            </p:cNvPr>
            <p:cNvSpPr/>
            <p:nvPr/>
          </p:nvSpPr>
          <p:spPr>
            <a:xfrm>
              <a:off x="8701245" y="6061750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64" name="楕円 163">
              <a:extLst>
                <a:ext uri="{FF2B5EF4-FFF2-40B4-BE49-F238E27FC236}">
                  <a16:creationId xmlns:a16="http://schemas.microsoft.com/office/drawing/2014/main" id="{950FFC37-37B5-47EE-8503-D6D402DFB7A1}"/>
                </a:ext>
              </a:extLst>
            </p:cNvPr>
            <p:cNvSpPr/>
            <p:nvPr/>
          </p:nvSpPr>
          <p:spPr>
            <a:xfrm>
              <a:off x="7249872" y="6043653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65" name="楕円 164">
              <a:extLst>
                <a:ext uri="{FF2B5EF4-FFF2-40B4-BE49-F238E27FC236}">
                  <a16:creationId xmlns:a16="http://schemas.microsoft.com/office/drawing/2014/main" id="{B876263B-BC72-49B9-8983-8FAEB681C790}"/>
                </a:ext>
              </a:extLst>
            </p:cNvPr>
            <p:cNvSpPr/>
            <p:nvPr/>
          </p:nvSpPr>
          <p:spPr>
            <a:xfrm>
              <a:off x="8583531" y="6106492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66" name="楕円 165">
              <a:extLst>
                <a:ext uri="{FF2B5EF4-FFF2-40B4-BE49-F238E27FC236}">
                  <a16:creationId xmlns:a16="http://schemas.microsoft.com/office/drawing/2014/main" id="{58364C26-B0AF-4E36-830E-8EAF484A1DFF}"/>
                </a:ext>
              </a:extLst>
            </p:cNvPr>
            <p:cNvSpPr/>
            <p:nvPr/>
          </p:nvSpPr>
          <p:spPr>
            <a:xfrm>
              <a:off x="8583531" y="5882321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67" name="矢印: 左右 166">
              <a:extLst>
                <a:ext uri="{FF2B5EF4-FFF2-40B4-BE49-F238E27FC236}">
                  <a16:creationId xmlns:a16="http://schemas.microsoft.com/office/drawing/2014/main" id="{1CBA49E8-8510-4929-8AD0-80B5D3E346BB}"/>
                </a:ext>
              </a:extLst>
            </p:cNvPr>
            <p:cNvSpPr/>
            <p:nvPr/>
          </p:nvSpPr>
          <p:spPr>
            <a:xfrm>
              <a:off x="9109940" y="5538625"/>
              <a:ext cx="814554" cy="545855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68" name="テキスト ボックス 167">
              <a:extLst>
                <a:ext uri="{FF2B5EF4-FFF2-40B4-BE49-F238E27FC236}">
                  <a16:creationId xmlns:a16="http://schemas.microsoft.com/office/drawing/2014/main" id="{E8E7E130-FDF8-4CAC-8B7C-51F63AA52D4E}"/>
                </a:ext>
              </a:extLst>
            </p:cNvPr>
            <p:cNvSpPr txBox="1"/>
            <p:nvPr/>
          </p:nvSpPr>
          <p:spPr>
            <a:xfrm>
              <a:off x="9937399" y="5623442"/>
              <a:ext cx="646331" cy="362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63" b="1" dirty="0"/>
                <a:t>外気</a:t>
              </a:r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DF46BD9E-4B24-4275-B748-3BA56DFB06C6}"/>
                </a:ext>
              </a:extLst>
            </p:cNvPr>
            <p:cNvSpPr/>
            <p:nvPr/>
          </p:nvSpPr>
          <p:spPr>
            <a:xfrm>
              <a:off x="8434295" y="5559015"/>
              <a:ext cx="396632" cy="438563"/>
            </a:xfrm>
            <a:custGeom>
              <a:avLst/>
              <a:gdLst>
                <a:gd name="connsiteX0" fmla="*/ 545807 w 617997"/>
                <a:gd name="connsiteY0" fmla="*/ 0 h 850232"/>
                <a:gd name="connsiteX1" fmla="*/ 376 w 617997"/>
                <a:gd name="connsiteY1" fmla="*/ 529390 h 850232"/>
                <a:gd name="connsiteX2" fmla="*/ 617997 w 617997"/>
                <a:gd name="connsiteY2" fmla="*/ 850232 h 85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997" h="850232">
                  <a:moveTo>
                    <a:pt x="545807" y="0"/>
                  </a:moveTo>
                  <a:cubicBezTo>
                    <a:pt x="267075" y="193842"/>
                    <a:pt x="-11656" y="387685"/>
                    <a:pt x="376" y="529390"/>
                  </a:cubicBezTo>
                  <a:cubicBezTo>
                    <a:pt x="12408" y="671095"/>
                    <a:pt x="315202" y="760663"/>
                    <a:pt x="617997" y="85023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cxnSp>
          <p:nvCxnSpPr>
            <p:cNvPr id="171" name="直線矢印コネクタ 170">
              <a:extLst>
                <a:ext uri="{FF2B5EF4-FFF2-40B4-BE49-F238E27FC236}">
                  <a16:creationId xmlns:a16="http://schemas.microsoft.com/office/drawing/2014/main" id="{C242C79B-9C08-4B95-A29A-FA3661E5D5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9031" y="6157409"/>
              <a:ext cx="707213" cy="34762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テキスト ボックス 171">
              <a:extLst>
                <a:ext uri="{FF2B5EF4-FFF2-40B4-BE49-F238E27FC236}">
                  <a16:creationId xmlns:a16="http://schemas.microsoft.com/office/drawing/2014/main" id="{EE61A366-5072-41FB-9BFF-1D7DE72E4479}"/>
                </a:ext>
              </a:extLst>
            </p:cNvPr>
            <p:cNvSpPr txBox="1"/>
            <p:nvPr/>
          </p:nvSpPr>
          <p:spPr>
            <a:xfrm>
              <a:off x="5897592" y="6234409"/>
              <a:ext cx="2492990" cy="618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63" b="1" dirty="0"/>
                <a:t>肺うっ血とは</a:t>
              </a:r>
              <a:endParaRPr lang="en-US" altLang="ja-JP" sz="1463" b="1" dirty="0"/>
            </a:p>
            <a:p>
              <a:r>
                <a:rPr lang="ja-JP" altLang="en-US" sz="1463" b="1" dirty="0"/>
                <a:t>この膜が厚くなること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BBCF279-7EAE-4A74-82F8-64CFB844895A}"/>
              </a:ext>
            </a:extLst>
          </p:cNvPr>
          <p:cNvSpPr txBox="1"/>
          <p:nvPr/>
        </p:nvSpPr>
        <p:spPr>
          <a:xfrm>
            <a:off x="2091256" y="6269250"/>
            <a:ext cx="7922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</a:rPr>
              <a:t>透析間の体重増加が多いと、肺うっ血が起こりやすくなるので危険です。</a:t>
            </a:r>
          </a:p>
        </p:txBody>
      </p:sp>
      <p:sp>
        <p:nvSpPr>
          <p:cNvPr id="128" name="タイトル 3">
            <a:extLst>
              <a:ext uri="{FF2B5EF4-FFF2-40B4-BE49-F238E27FC236}">
                <a16:creationId xmlns:a16="http://schemas.microsoft.com/office/drawing/2014/main" id="{E40A67AD-F0E7-4C12-AC30-0EFDB6B08833}"/>
              </a:ext>
            </a:extLst>
          </p:cNvPr>
          <p:cNvSpPr txBox="1">
            <a:spLocks/>
          </p:cNvSpPr>
          <p:nvPr/>
        </p:nvSpPr>
        <p:spPr>
          <a:xfrm>
            <a:off x="1919535" y="99441"/>
            <a:ext cx="8566071" cy="1097311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ja-JP" altLang="en-US" sz="48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透析患者はなぜ肺炎になりやすいか</a:t>
            </a:r>
          </a:p>
        </p:txBody>
      </p:sp>
    </p:spTree>
    <p:extLst>
      <p:ext uri="{BB962C8B-B14F-4D97-AF65-F5344CB8AC3E}">
        <p14:creationId xmlns:p14="http://schemas.microsoft.com/office/powerpoint/2010/main" val="972211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B2CDD40-E632-417A-BE0E-F584FBF55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9EC77BF-8BEA-457F-A554-2D6D81A3F993}"/>
              </a:ext>
            </a:extLst>
          </p:cNvPr>
          <p:cNvSpPr/>
          <p:nvPr/>
        </p:nvSpPr>
        <p:spPr>
          <a:xfrm>
            <a:off x="580492" y="1296193"/>
            <a:ext cx="11031016" cy="5316924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23D6AEE7-1E28-4CB8-B269-EB6293939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9928" y="1844824"/>
            <a:ext cx="6758320" cy="4680520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密閉された空間で、声を張り上げしゃべるのが、集団感染（クラスター）の　リスクである。</a:t>
            </a: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マスクは自分の飛沫をとばさないだけでなく、他人の飛沫を吸い込むリスクも減らす。</a:t>
            </a: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タイトル 3">
            <a:extLst>
              <a:ext uri="{FF2B5EF4-FFF2-40B4-BE49-F238E27FC236}">
                <a16:creationId xmlns:a16="http://schemas.microsoft.com/office/drawing/2014/main" id="{AA9B4EB3-9935-42EA-AE0D-D4D7075B9568}"/>
              </a:ext>
            </a:extLst>
          </p:cNvPr>
          <p:cNvSpPr txBox="1">
            <a:spLocks/>
          </p:cNvSpPr>
          <p:nvPr/>
        </p:nvSpPr>
        <p:spPr>
          <a:xfrm>
            <a:off x="1919535" y="99441"/>
            <a:ext cx="8566071" cy="1097311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ja-JP" altLang="en-US" sz="48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これまでの経験でわかってきたこと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9BF81A1-0686-4AC9-BD79-EE7966585E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58" y="4298630"/>
            <a:ext cx="2717528" cy="203814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F3447AD-C910-4D3E-B854-1A94CDA336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7" t="27951" r="34022" b="29000"/>
          <a:stretch/>
        </p:blipFill>
        <p:spPr>
          <a:xfrm>
            <a:off x="8544272" y="1949709"/>
            <a:ext cx="2131047" cy="204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3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6096036-6946-48E5-B45D-F2DC776A79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46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5A7C974C-7789-4A16-9781-B227577C3221}"/>
              </a:ext>
            </a:extLst>
          </p:cNvPr>
          <p:cNvSpPr/>
          <p:nvPr/>
        </p:nvSpPr>
        <p:spPr>
          <a:xfrm>
            <a:off x="580492" y="1124744"/>
            <a:ext cx="11031016" cy="548837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23D6AEE7-1E28-4CB8-B269-EB6293939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708" y="1357199"/>
            <a:ext cx="9134584" cy="3672408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密着空間でクラスター発生のリスクがある。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クラスターが発生すると、日常の透析業務に障害が発生して、大量の透析難民が発生する。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透析患者は重症化しやすく、入院、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ICU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入室がほぼ必須となる。人工呼吸器と透析を同時にできる病床は、山形県内には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床あるかないかであろう。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重症化率、死亡率が高い。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5F5DF8C7-3F5E-43B9-92C9-B1BAD2145B70}"/>
              </a:ext>
            </a:extLst>
          </p:cNvPr>
          <p:cNvSpPr/>
          <p:nvPr/>
        </p:nvSpPr>
        <p:spPr>
          <a:xfrm>
            <a:off x="5330568" y="4830014"/>
            <a:ext cx="1944216" cy="72008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3509875-FF42-41DB-880C-F4923E58B896}"/>
              </a:ext>
            </a:extLst>
          </p:cNvPr>
          <p:cNvSpPr txBox="1"/>
          <p:nvPr/>
        </p:nvSpPr>
        <p:spPr>
          <a:xfrm>
            <a:off x="2351585" y="5583381"/>
            <a:ext cx="80810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透析室で絶対</a:t>
            </a:r>
            <a:r>
              <a:rPr lang="en-US" altLang="ja-JP" sz="2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COVID-19</a:t>
            </a:r>
            <a:r>
              <a:rPr lang="ja-JP" altLang="en-US" sz="2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を流行らせてはいけません。</a:t>
            </a:r>
            <a:endParaRPr lang="en-US" altLang="ja-JP" sz="28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お互いの命と透析施設を守らなくてはいけません。</a:t>
            </a:r>
          </a:p>
        </p:txBody>
      </p:sp>
      <p:sp>
        <p:nvSpPr>
          <p:cNvPr id="10" name="タイトル 3">
            <a:extLst>
              <a:ext uri="{FF2B5EF4-FFF2-40B4-BE49-F238E27FC236}">
                <a16:creationId xmlns:a16="http://schemas.microsoft.com/office/drawing/2014/main" id="{60F2D51E-E8C5-442A-BA7F-727A95F35A38}"/>
              </a:ext>
            </a:extLst>
          </p:cNvPr>
          <p:cNvSpPr txBox="1">
            <a:spLocks/>
          </p:cNvSpPr>
          <p:nvPr/>
        </p:nvSpPr>
        <p:spPr>
          <a:xfrm>
            <a:off x="803412" y="99441"/>
            <a:ext cx="10585176" cy="1097311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ja-JP" altLang="en-US" sz="4800" dirty="0">
                <a:solidFill>
                  <a:schemeClr val="bg1"/>
                </a:solidFill>
                <a:effectLst>
                  <a:glow rad="139700">
                    <a:srgbClr val="3F1E03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透析患者のコロナウイルス感染はなぜ大変か</a:t>
            </a:r>
          </a:p>
        </p:txBody>
      </p:sp>
      <p:pic>
        <p:nvPicPr>
          <p:cNvPr id="2050" name="Picture 2" descr="人工呼吸器をつけた人のイラスト（マスク）">
            <a:extLst>
              <a:ext uri="{FF2B5EF4-FFF2-40B4-BE49-F238E27FC236}">
                <a16:creationId xmlns:a16="http://schemas.microsoft.com/office/drawing/2014/main" id="{29C9A331-D764-441B-9A02-A3BBA86C4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455" y="3986297"/>
            <a:ext cx="2012189" cy="154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174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4EAED02A-BAA4-451B-B102-64534050F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04669E7-9DD5-4DAF-8839-C659F44C8762}"/>
              </a:ext>
            </a:extLst>
          </p:cNvPr>
          <p:cNvSpPr/>
          <p:nvPr/>
        </p:nvSpPr>
        <p:spPr>
          <a:xfrm>
            <a:off x="580492" y="1296193"/>
            <a:ext cx="11031016" cy="5316924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タイトル 3">
            <a:extLst>
              <a:ext uri="{FF2B5EF4-FFF2-40B4-BE49-F238E27FC236}">
                <a16:creationId xmlns:a16="http://schemas.microsoft.com/office/drawing/2014/main" id="{D0F9A973-E606-457F-8BFA-9A81980CC799}"/>
              </a:ext>
            </a:extLst>
          </p:cNvPr>
          <p:cNvSpPr txBox="1">
            <a:spLocks/>
          </p:cNvSpPr>
          <p:nvPr/>
        </p:nvSpPr>
        <p:spPr>
          <a:xfrm>
            <a:off x="1812965" y="99441"/>
            <a:ext cx="8566071" cy="1097311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ja-JP" altLang="en-US" sz="48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矢吹病院・クリニックの感染対策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23D6AEE7-1E28-4CB8-B269-EB6293939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1546734"/>
            <a:ext cx="7189235" cy="4921761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職員の体調管理の徹底（体温測定など）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患者の面会制限、外部業者との面談制限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毎週感染対策委員会を招集し情報を共有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多人数でのイベントの自粛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館内清掃：塩素系消毒剤でドアノブ、洗面周辺、エレベータボタンなどの消毒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換気の徹底、一部ビニールシートの設置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透析室：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回ごとに透析機器を塩素系消毒剤で清拭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日頃から標準的感染防御対策を行っています。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u="sng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定期的に換気を行っています。</a:t>
            </a:r>
            <a:endParaRPr lang="en-US" altLang="ja-JP" u="sng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26" name="Picture 2" descr="ソーシャルディスタンスのイラスト（席・2席）">
            <a:extLst>
              <a:ext uri="{FF2B5EF4-FFF2-40B4-BE49-F238E27FC236}">
                <a16:creationId xmlns:a16="http://schemas.microsoft.com/office/drawing/2014/main" id="{05094E0A-A834-4B3A-ADAA-15A7710BB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028" y="3859762"/>
            <a:ext cx="1518877" cy="8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消毒液と布巾を持つ手のイラスト">
            <a:extLst>
              <a:ext uri="{FF2B5EF4-FFF2-40B4-BE49-F238E27FC236}">
                <a16:creationId xmlns:a16="http://schemas.microsoft.com/office/drawing/2014/main" id="{5F62ADC9-5A1B-4DF7-8B8E-9024FC205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902" y="4948947"/>
            <a:ext cx="1163398" cy="139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4D96872-951E-4D44-B4C8-EA9F7EBD5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77" y="3571571"/>
            <a:ext cx="1302680" cy="120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換気をしているイラスト（女性）">
            <a:extLst>
              <a:ext uri="{FF2B5EF4-FFF2-40B4-BE49-F238E27FC236}">
                <a16:creationId xmlns:a16="http://schemas.microsoft.com/office/drawing/2014/main" id="{CFA46B19-1538-4617-A811-5AE53137C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231" y="4966741"/>
            <a:ext cx="1783085" cy="150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マスクを付けた会議のイラスト（白衣）">
            <a:extLst>
              <a:ext uri="{FF2B5EF4-FFF2-40B4-BE49-F238E27FC236}">
                <a16:creationId xmlns:a16="http://schemas.microsoft.com/office/drawing/2014/main" id="{78073E3E-AED1-4C8B-9E87-EFCE11540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393" y="1548757"/>
            <a:ext cx="1775073" cy="188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7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E1E9544-450D-45DE-8E69-49925F9168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r="978"/>
          <a:stretch/>
        </p:blipFill>
        <p:spPr>
          <a:xfrm>
            <a:off x="0" y="-24656"/>
            <a:ext cx="12192000" cy="6882655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AAB0988-3242-4B2C-BEB2-1DC332392354}"/>
              </a:ext>
            </a:extLst>
          </p:cNvPr>
          <p:cNvSpPr/>
          <p:nvPr/>
        </p:nvSpPr>
        <p:spPr>
          <a:xfrm>
            <a:off x="1199456" y="692696"/>
            <a:ext cx="10009112" cy="54726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38BDA78-6695-42A7-A447-8B2EADEC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3792"/>
            <a:ext cx="10972800" cy="1143000"/>
          </a:xfrm>
        </p:spPr>
        <p:txBody>
          <a:bodyPr>
            <a:norm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再度・再度　注意をお願いします。</a:t>
            </a:r>
            <a:endParaRPr kumimoji="1" lang="ja-JP" altLang="en-US" sz="40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685914-CF4B-475E-ACCA-E7C4BEDDE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1556792"/>
            <a:ext cx="8915400" cy="4824536"/>
          </a:xfrm>
        </p:spPr>
        <p:txBody>
          <a:bodyPr>
            <a:normAutofit lnSpcReduction="10000"/>
          </a:bodyPr>
          <a:lstStyle/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真冬でも透析中に換気します。寒いと言われても換気します。保温対策は各自お願いいたします。</a:t>
            </a: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ソーシャルディスタンスが甘くなっています。</a:t>
            </a: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来院時間がだんだん元に戻ってきています。穿刺時間の直前に来てください。</a:t>
            </a: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血圧測定は透析前後のみになります。血圧変動が心配な方はスタッフに申し出てください。</a:t>
            </a: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県外への移動、流行地への旅行、</a:t>
            </a:r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Go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To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の利用　など十分に気をつけるようお願いします。　　　　　　　　　　　　　　</a:t>
            </a:r>
          </a:p>
          <a:p>
            <a:endParaRPr lang="ja-JP" altLang="en-US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286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CAF840F-10C2-4A72-86C5-83C57BD2F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7850"/>
            <a:ext cx="12216680" cy="7381589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A1D21120-9310-4473-B2A8-69F2CDF1C537}"/>
              </a:ext>
            </a:extLst>
          </p:cNvPr>
          <p:cNvSpPr/>
          <p:nvPr/>
        </p:nvSpPr>
        <p:spPr>
          <a:xfrm>
            <a:off x="580492" y="1296193"/>
            <a:ext cx="11031016" cy="5316924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23D6AEE7-1E28-4CB8-B269-EB6293939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2000932"/>
            <a:ext cx="9577064" cy="47404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488"/>
              </a:spcBef>
            </a:pP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私たちもできる最善の努力をいたします。</a:t>
            </a:r>
          </a:p>
          <a:p>
            <a:pPr>
              <a:lnSpc>
                <a:spcPct val="120000"/>
              </a:lnSpc>
              <a:spcBef>
                <a:spcPts val="488"/>
              </a:spcBef>
            </a:pP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病院の努力だけでは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COVID-19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感染から　　　　　　　　　　　　透析室を守ることはできません。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488"/>
              </a:spcBef>
            </a:pP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むしろ、皆さんの個人個人の、日常の予防対策が重要です。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488"/>
              </a:spcBef>
            </a:pPr>
            <a:r>
              <a:rPr lang="ja-JP" altLang="en-US" sz="28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おいしいもの食べて、良い透析して、運動して　　　　　　　　　体力つけておきましょう。</a:t>
            </a:r>
            <a:endParaRPr lang="en-US" altLang="ja-JP" sz="2800" dirty="0">
              <a:solidFill>
                <a:srgbClr val="00B05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488"/>
              </a:spcBef>
            </a:pP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鼻うがいが有効な予防方法です。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488"/>
              </a:spcBef>
            </a:pP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タイトル 3">
            <a:extLst>
              <a:ext uri="{FF2B5EF4-FFF2-40B4-BE49-F238E27FC236}">
                <a16:creationId xmlns:a16="http://schemas.microsoft.com/office/drawing/2014/main" id="{C32D2DEF-A220-4025-892A-C5EE5150BFF2}"/>
              </a:ext>
            </a:extLst>
          </p:cNvPr>
          <p:cNvSpPr txBox="1">
            <a:spLocks/>
          </p:cNvSpPr>
          <p:nvPr/>
        </p:nvSpPr>
        <p:spPr>
          <a:xfrm>
            <a:off x="1812965" y="99441"/>
            <a:ext cx="8566071" cy="1097311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ja-JP" altLang="en-US" sz="48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みんなで協力して乗り切ろう</a:t>
            </a:r>
          </a:p>
        </p:txBody>
      </p:sp>
      <p:pic>
        <p:nvPicPr>
          <p:cNvPr id="4098" name="Picture 2" descr="鼻うがいのイラスト（ボトル・飲む）">
            <a:extLst>
              <a:ext uri="{FF2B5EF4-FFF2-40B4-BE49-F238E27FC236}">
                <a16:creationId xmlns:a16="http://schemas.microsoft.com/office/drawing/2014/main" id="{891A3030-1CB0-4750-86DB-53164A314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397" y="5170712"/>
            <a:ext cx="1434843" cy="179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マスクを付けてジョギングする人のイラスト（男性）">
            <a:extLst>
              <a:ext uri="{FF2B5EF4-FFF2-40B4-BE49-F238E27FC236}">
                <a16:creationId xmlns:a16="http://schemas.microsoft.com/office/drawing/2014/main" id="{53CFFDB3-E0B3-4226-A306-A9F8E7609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923" y="4517885"/>
            <a:ext cx="1525622" cy="196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医師と看護師と事務のイラスト">
            <a:extLst>
              <a:ext uri="{FF2B5EF4-FFF2-40B4-BE49-F238E27FC236}">
                <a16:creationId xmlns:a16="http://schemas.microsoft.com/office/drawing/2014/main" id="{30072C2B-5EAE-44AB-AB93-20758963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598" y="1565919"/>
            <a:ext cx="3017603" cy="237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ERSウイルスのイラスト">
            <a:extLst>
              <a:ext uri="{FF2B5EF4-FFF2-40B4-BE49-F238E27FC236}">
                <a16:creationId xmlns:a16="http://schemas.microsoft.com/office/drawing/2014/main" id="{92B75972-791F-4586-80DC-4E3D17B01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330" y="130023"/>
            <a:ext cx="1460188" cy="146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MERSウイルスのイラスト">
            <a:extLst>
              <a:ext uri="{FF2B5EF4-FFF2-40B4-BE49-F238E27FC236}">
                <a16:creationId xmlns:a16="http://schemas.microsoft.com/office/drawing/2014/main" id="{DD661215-2B1E-45FD-803B-E9E1CA234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482" y="133242"/>
            <a:ext cx="1460188" cy="146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食事をしているお爺さんのイラスト">
            <a:extLst>
              <a:ext uri="{FF2B5EF4-FFF2-40B4-BE49-F238E27FC236}">
                <a16:creationId xmlns:a16="http://schemas.microsoft.com/office/drawing/2014/main" id="{4A1957A0-6695-4D20-8CE1-BB4A5E538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296" y="4294987"/>
            <a:ext cx="1730805" cy="173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18439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4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r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and Guidelin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25400">
          <a:solidFill>
            <a:srgbClr val="5B2B82"/>
          </a:solidFill>
        </a:ln>
      </a:spPr>
      <a:bodyPr wrap="square" rtlCol="0" anchor="ctr">
        <a:spAutoFit/>
      </a:bodyPr>
      <a:lstStyle>
        <a:defPPr marL="414000" indent="-533400" algn="ctr" defTabSz="914400">
          <a:tabLst>
            <a:tab pos="446088" algn="l"/>
          </a:tabLst>
          <a:defRPr kumimoji="0" sz="1000" b="1" dirty="0" smtClean="0">
            <a:latin typeface="Arial"/>
            <a:ea typeface="ＭＳ Ｐゴシック"/>
            <a:cs typeface="+mn-cs"/>
          </a:defRPr>
        </a:defPPr>
      </a:lstStyle>
    </a:spDef>
    <a:lnDef>
      <a:spPr>
        <a:ln>
          <a:solidFill>
            <a:srgbClr val="5B2B82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36000" rIns="72000" bIns="36000" rtlCol="0">
        <a:spAutoFit/>
      </a:bodyPr>
      <a:lstStyle>
        <a:defPPr marL="355600" marR="0" indent="-355600" defTabSz="914400" eaLnBrk="1" fontAlgn="auto" latinLnBrk="0" hangingPunct="1">
          <a:lnSpc>
            <a:spcPct val="150000"/>
          </a:lnSpc>
          <a:spcBef>
            <a:spcPts val="600"/>
          </a:spcBef>
          <a:spcAft>
            <a:spcPts val="600"/>
          </a:spcAft>
          <a:buClrTx/>
          <a:buSzTx/>
          <a:buBlip>
            <a:blip xmlns:r="http://schemas.openxmlformats.org/officeDocument/2006/relationships" r:embed="rId1"/>
          </a:buBlip>
          <a:tabLst/>
          <a:defRPr kumimoji="0" sz="2000" b="1" i="0" u="none" strike="noStrike" kern="0" cap="none" spc="0" normalizeH="0" baseline="0" noProof="0" dirty="0" smtClean="0">
            <a:ln>
              <a:noFill/>
            </a:ln>
            <a:effectLst/>
            <a:uLnTx/>
            <a:uFillTx/>
            <a:latin typeface="Arial" panose="020B0604020202020204" pitchFamily="34" charset="0"/>
            <a:ea typeface="ＭＳ Ｐゴシック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5459</TotalTime>
  <Words>681</Words>
  <Application>Microsoft Office PowerPoint</Application>
  <PresentationFormat>ワイド画面</PresentationFormat>
  <Paragraphs>88</Paragraphs>
  <Slides>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HGP創英角ｺﾞｼｯｸUB</vt:lpstr>
      <vt:lpstr>ＭＳ Ｐゴシック</vt:lpstr>
      <vt:lpstr>メイリオ</vt:lpstr>
      <vt:lpstr>Arial</vt:lpstr>
      <vt:lpstr>Calibri</vt:lpstr>
      <vt:lpstr>4_Office ​​テーマ</vt:lpstr>
      <vt:lpstr>Dr PPT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再度・再度　注意をお願いします。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最新の透析処方の考え方</dc:title>
  <dc:creator>masakane</dc:creator>
  <cp:lastModifiedBy>client</cp:lastModifiedBy>
  <cp:revision>265</cp:revision>
  <cp:lastPrinted>2020-07-25T08:34:55Z</cp:lastPrinted>
  <dcterms:created xsi:type="dcterms:W3CDTF">2015-07-29T06:47:08Z</dcterms:created>
  <dcterms:modified xsi:type="dcterms:W3CDTF">2020-11-30T00:32:32Z</dcterms:modified>
</cp:coreProperties>
</file>